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89"/>
  </p:handoutMasterIdLst>
  <p:sldIdLst>
    <p:sldId id="257" r:id="rId2"/>
    <p:sldId id="258" r:id="rId3"/>
    <p:sldId id="260" r:id="rId4"/>
    <p:sldId id="267" r:id="rId5"/>
    <p:sldId id="262" r:id="rId6"/>
    <p:sldId id="265" r:id="rId7"/>
    <p:sldId id="266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2" r:id="rId22"/>
    <p:sldId id="281" r:id="rId23"/>
    <p:sldId id="283" r:id="rId24"/>
    <p:sldId id="284" r:id="rId25"/>
    <p:sldId id="285" r:id="rId26"/>
    <p:sldId id="286" r:id="rId27"/>
    <p:sldId id="289" r:id="rId28"/>
    <p:sldId id="290" r:id="rId29"/>
    <p:sldId id="291" r:id="rId30"/>
    <p:sldId id="293" r:id="rId31"/>
    <p:sldId id="292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287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7" r:id="rId56"/>
    <p:sldId id="316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288" r:id="rId69"/>
    <p:sldId id="329" r:id="rId70"/>
    <p:sldId id="330" r:id="rId71"/>
    <p:sldId id="331" r:id="rId72"/>
    <p:sldId id="332" r:id="rId73"/>
    <p:sldId id="333" r:id="rId74"/>
    <p:sldId id="334" r:id="rId75"/>
    <p:sldId id="335" r:id="rId76"/>
    <p:sldId id="336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44" r:id="rId85"/>
    <p:sldId id="345" r:id="rId86"/>
    <p:sldId id="346" r:id="rId87"/>
    <p:sldId id="347" r:id="rId88"/>
  </p:sldIdLst>
  <p:sldSz cx="12192000" cy="6858000"/>
  <p:notesSz cx="96012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73" d="100"/>
          <a:sy n="73" d="100"/>
        </p:scale>
        <p:origin x="23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937" cy="36648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38180" y="0"/>
            <a:ext cx="4160937" cy="36648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A1D5BF-32D9-4608-B4AF-C20789DFDDAC}" type="datetimeFigureOut">
              <a:rPr lang="en-US" smtClean="0"/>
              <a:t>5/15/2018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948715"/>
            <a:ext cx="4160937" cy="3664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438180" y="6948715"/>
            <a:ext cx="4160937" cy="3664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36AA2-05BA-48F2-B8E6-912CED016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294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66B5-FBA1-463D-BBD3-2C21C6F2696E}" type="datetimeFigureOut">
              <a:rPr lang="en-US" smtClean="0"/>
              <a:t>5/15/2018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E1EBF-733B-418A-8800-F51CC56B2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74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66B5-FBA1-463D-BBD3-2C21C6F2696E}" type="datetimeFigureOut">
              <a:rPr lang="en-US" smtClean="0"/>
              <a:t>5/15/2018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E1EBF-733B-418A-8800-F51CC56B2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017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66B5-FBA1-463D-BBD3-2C21C6F2696E}" type="datetimeFigureOut">
              <a:rPr lang="en-US" smtClean="0"/>
              <a:t>5/15/2018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E1EBF-733B-418A-8800-F51CC56B2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019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66B5-FBA1-463D-BBD3-2C21C6F2696E}" type="datetimeFigureOut">
              <a:rPr lang="en-US" smtClean="0"/>
              <a:t>5/15/2018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E1EBF-733B-418A-8800-F51CC56B2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838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66B5-FBA1-463D-BBD3-2C21C6F2696E}" type="datetimeFigureOut">
              <a:rPr lang="en-US" smtClean="0"/>
              <a:t>5/15/2018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E1EBF-733B-418A-8800-F51CC56B2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064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66B5-FBA1-463D-BBD3-2C21C6F2696E}" type="datetimeFigureOut">
              <a:rPr lang="en-US" smtClean="0"/>
              <a:t>5/15/2018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E1EBF-733B-418A-8800-F51CC56B2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5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66B5-FBA1-463D-BBD3-2C21C6F2696E}" type="datetimeFigureOut">
              <a:rPr lang="en-US" smtClean="0"/>
              <a:t>5/15/2018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E1EBF-733B-418A-8800-F51CC56B2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38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66B5-FBA1-463D-BBD3-2C21C6F2696E}" type="datetimeFigureOut">
              <a:rPr lang="en-US" smtClean="0"/>
              <a:t>5/15/2018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E1EBF-733B-418A-8800-F51CC56B2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31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66B5-FBA1-463D-BBD3-2C21C6F2696E}" type="datetimeFigureOut">
              <a:rPr lang="en-US" smtClean="0"/>
              <a:t>5/15/2018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E1EBF-733B-418A-8800-F51CC56B2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413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66B5-FBA1-463D-BBD3-2C21C6F2696E}" type="datetimeFigureOut">
              <a:rPr lang="en-US" smtClean="0"/>
              <a:t>5/15/2018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E1EBF-733B-418A-8800-F51CC56B2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307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66B5-FBA1-463D-BBD3-2C21C6F2696E}" type="datetimeFigureOut">
              <a:rPr lang="en-US" smtClean="0"/>
              <a:t>5/15/2018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E1EBF-733B-418A-8800-F51CC56B2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303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A66B5-FBA1-463D-BBD3-2C21C6F2696E}" type="datetimeFigureOut">
              <a:rPr lang="en-US" smtClean="0"/>
              <a:t>5/15/2018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E1EBF-733B-418A-8800-F51CC56B2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96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78.png"/><Relationship Id="rId7" Type="http://schemas.openxmlformats.org/officeDocument/2006/relationships/image" Target="../media/image95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40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7" Type="http://schemas.openxmlformats.org/officeDocument/2006/relationships/image" Target="../media/image171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2469" y="507508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Chapter 13</a:t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Two-dimensional Problems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999" y="2895108"/>
            <a:ext cx="7017691" cy="352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39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Functions on grids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52512" y="1053981"/>
                <a:ext cx="10515600" cy="5464385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To define the grid computationally, we make </a:t>
                </a:r>
                <a:r>
                  <a:rPr lang="en-US" sz="3200" i="1" dirty="0" smtClean="0"/>
                  <a:t>coordinate matrices</a:t>
                </a:r>
                <a:r>
                  <a:rPr lang="en-US" sz="3200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i="0" dirty="0" err="1" smtClean="0">
                        <a:latin typeface="Cambria Math" panose="02040503050406030204" pitchFamily="18" charset="0"/>
                      </a:rPr>
                      <m:t>mtx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i="0" dirty="0" err="1" smtClean="0">
                        <a:latin typeface="Cambria Math" panose="02040503050406030204" pitchFamily="18" charset="0"/>
                      </a:rPr>
                      <m:t>mtx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 using the </a:t>
                </a:r>
                <a:r>
                  <a:rPr lang="en-US" sz="3200" dirty="0" err="1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ndgrid</a:t>
                </a:r>
                <a:r>
                  <a:rPr lang="en-US" sz="3200" dirty="0" smtClean="0"/>
                  <a:t> function in </a:t>
                </a:r>
                <a:r>
                  <a:rPr lang="en-US" sz="3200" dirty="0" err="1" smtClean="0"/>
                  <a:t>Matlab</a:t>
                </a:r>
                <a:endParaRPr lang="en-US" sz="3200" dirty="0" smtClean="0"/>
              </a:p>
              <a:p>
                <a:r>
                  <a:rPr lang="en-US" sz="3200" dirty="0" smtClean="0"/>
                  <a:t>Once we have the X and Y, we can evaluate the function on those grid points simultaneously in </a:t>
                </a:r>
                <a:r>
                  <a:rPr lang="en-US" sz="3200" dirty="0" err="1" smtClean="0"/>
                  <a:t>Matlab</a:t>
                </a:r>
                <a:endParaRPr lang="en-US" sz="3200" dirty="0" smtClean="0"/>
              </a:p>
              <a:p>
                <a:r>
                  <a:rPr lang="en-US" sz="3200" dirty="0" smtClean="0"/>
                  <a:t>From there we can plot with commands such as </a:t>
                </a:r>
                <a:r>
                  <a:rPr lang="en-US" sz="32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surf</a:t>
                </a:r>
                <a:r>
                  <a:rPr lang="en-US" sz="3200" dirty="0" smtClean="0"/>
                  <a:t>, </a:t>
                </a:r>
                <a:r>
                  <a:rPr lang="en-US" sz="3200" dirty="0" err="1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contourf</a:t>
                </a:r>
                <a:r>
                  <a:rPr lang="en-US" sz="3200" dirty="0" smtClean="0"/>
                  <a:t>, </a:t>
                </a:r>
                <a:r>
                  <a:rPr lang="en-US" sz="3200" dirty="0" err="1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pcolor</a:t>
                </a:r>
                <a:endParaRPr lang="en-US" sz="3200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endParaRPr lang="en-US" sz="320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2512" y="1053981"/>
                <a:ext cx="10515600" cy="5464385"/>
              </a:xfrm>
              <a:blipFill>
                <a:blip r:embed="rId2"/>
                <a:stretch>
                  <a:fillRect l="-1333" t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158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3360" y="221434"/>
            <a:ext cx="7330440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Plotting on a 2D grid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75729" y="949478"/>
                <a:ext cx="10816046" cy="796834"/>
              </a:xfrm>
            </p:spPr>
            <p:txBody>
              <a:bodyPr>
                <a:noAutofit/>
              </a:bodyPr>
              <a:lstStyle/>
              <a:p>
                <a:r>
                  <a:rPr lang="en-US" dirty="0" smtClean="0"/>
                  <a:t>Consider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dirty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𝑥𝑦</m:t>
                        </m:r>
                      </m:e>
                    </m:fun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 smtClean="0"/>
                  <a:t> over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0,2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1,3</m:t>
                        </m:r>
                      </m:e>
                    </m:d>
                  </m:oMath>
                </a14:m>
                <a:r>
                  <a:rPr lang="en-US" dirty="0" smtClean="0"/>
                  <a:t> is given by all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=4,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b="0" dirty="0" smtClean="0">
                    <a:ea typeface="Cambria Math" panose="02040503050406030204" pitchFamily="18" charset="0"/>
                  </a:rPr>
                  <a:t>  subintervals, respectively</a:t>
                </a:r>
              </a:p>
              <a:p>
                <a:endParaRPr lang="en-US" sz="3200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3200" dirty="0" smtClean="0"/>
                  <a:t> </a:t>
                </a:r>
              </a:p>
              <a:p>
                <a:endParaRPr lang="en-US" sz="3200" dirty="0" smtClean="0"/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endParaRPr lang="en-US" sz="3200" dirty="0" smtClean="0"/>
              </a:p>
              <a:p>
                <a:endParaRPr lang="en-US" sz="32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5729" y="949478"/>
                <a:ext cx="10816046" cy="796834"/>
              </a:xfrm>
              <a:blipFill>
                <a:blip r:embed="rId2"/>
                <a:stretch>
                  <a:fillRect l="-1015" t="-13077" r="-169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29" y="221434"/>
            <a:ext cx="3214657" cy="6888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729" y="1806173"/>
            <a:ext cx="5328573" cy="7564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729" y="2516000"/>
            <a:ext cx="4706168" cy="434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6925492" y="3381589"/>
                <a:ext cx="4428308" cy="335715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200" dirty="0" smtClean="0"/>
                  <a:t>The variation in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3200" dirty="0" smtClean="0"/>
                  <a:t> is only across rows (first dimension) </a:t>
                </a:r>
              </a:p>
              <a:p>
                <a:r>
                  <a:rPr lang="en-US" sz="3200" dirty="0" smtClean="0"/>
                  <a:t>The variation in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3200" dirty="0" smtClean="0"/>
                  <a:t> is only across columns (second dimension)</a:t>
                </a:r>
                <a:endParaRPr lang="en-US" sz="32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3200" dirty="0" smtClean="0"/>
                  <a:t> </a:t>
                </a:r>
                <a:endParaRPr lang="en-US" sz="3200" dirty="0"/>
              </a:p>
              <a:p>
                <a:endParaRPr lang="en-US" sz="3200" dirty="0"/>
              </a:p>
              <a:p>
                <a:endParaRPr lang="en-US" sz="3200" dirty="0"/>
              </a:p>
              <a:p>
                <a:endParaRPr lang="en-US" sz="3200" dirty="0"/>
              </a:p>
              <a:p>
                <a:endParaRPr lang="en-US" sz="320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492" y="3381589"/>
                <a:ext cx="4428308" cy="3357154"/>
              </a:xfrm>
              <a:prstGeom prst="rect">
                <a:avLst/>
              </a:prstGeom>
              <a:blipFill>
                <a:blip r:embed="rId6"/>
                <a:stretch>
                  <a:fillRect l="-3164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03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3360" y="221434"/>
            <a:ext cx="7330440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Plotting on a 2D grid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75729" y="949478"/>
                <a:ext cx="10816046" cy="487436"/>
              </a:xfrm>
            </p:spPr>
            <p:txBody>
              <a:bodyPr>
                <a:noAutofit/>
              </a:bodyPr>
              <a:lstStyle/>
              <a:p>
                <a:r>
                  <a:rPr lang="en-US" dirty="0" smtClean="0"/>
                  <a:t>Visualize the grid over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0,2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1,3</m:t>
                        </m:r>
                      </m:e>
                    </m:d>
                  </m:oMath>
                </a14:m>
                <a:endParaRPr lang="en-US" sz="3200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3200" dirty="0" smtClean="0"/>
                  <a:t> </a:t>
                </a:r>
              </a:p>
              <a:p>
                <a:endParaRPr lang="en-US" sz="3200" dirty="0" smtClean="0"/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endParaRPr lang="en-US" sz="3200" dirty="0" smtClean="0"/>
              </a:p>
              <a:p>
                <a:endParaRPr lang="en-US" sz="32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5729" y="949478"/>
                <a:ext cx="10816046" cy="487436"/>
              </a:xfrm>
              <a:blipFill>
                <a:blip r:embed="rId2"/>
                <a:stretch>
                  <a:fillRect l="-1015" t="-21250" b="-3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29" y="221434"/>
            <a:ext cx="3214657" cy="6888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7994469" y="3265714"/>
                <a:ext cx="3359331" cy="17226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200" dirty="0" smtClean="0"/>
                  <a:t>Horizontal: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Vertical: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32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3200" dirty="0" smtClean="0"/>
                  <a:t> </a:t>
                </a:r>
                <a:endParaRPr lang="en-US" sz="3200" dirty="0"/>
              </a:p>
              <a:p>
                <a:endParaRPr lang="en-US" sz="3200" dirty="0"/>
              </a:p>
              <a:p>
                <a:endParaRPr lang="en-US" sz="3200" dirty="0"/>
              </a:p>
              <a:p>
                <a:endParaRPr lang="en-US" sz="3200" dirty="0"/>
              </a:p>
              <a:p>
                <a:endParaRPr lang="en-US" sz="320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469" y="3265714"/>
                <a:ext cx="3359331" cy="1722606"/>
              </a:xfrm>
              <a:prstGeom prst="rect">
                <a:avLst/>
              </a:prstGeom>
              <a:blipFill>
                <a:blip r:embed="rId4"/>
                <a:stretch>
                  <a:fillRect l="-4167" t="-70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729" y="1616120"/>
            <a:ext cx="6326878" cy="4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9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3360" y="221434"/>
            <a:ext cx="7330440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Plotting on a 2D grid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5729" y="949478"/>
            <a:ext cx="10816046" cy="487436"/>
          </a:xfrm>
        </p:spPr>
        <p:txBody>
          <a:bodyPr>
            <a:noAutofit/>
          </a:bodyPr>
          <a:lstStyle/>
          <a:p>
            <a:r>
              <a:rPr lang="en-US" dirty="0" smtClean="0"/>
              <a:t>Now generate the function on this course grid</a:t>
            </a:r>
            <a:endParaRPr lang="en-US" sz="3200" b="0" dirty="0" smtClean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sz="3200" dirty="0" smtClean="0"/>
              <a:t> </a:t>
            </a:r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29" y="221434"/>
            <a:ext cx="3214657" cy="68885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923315" y="3371062"/>
            <a:ext cx="3359331" cy="17226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To make a nice plot, we want a much finer grid</a:t>
            </a:r>
            <a:endParaRPr lang="en-US" sz="3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/>
              <a:t> </a:t>
            </a:r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29" y="1436914"/>
            <a:ext cx="4509034" cy="27562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729" y="4232365"/>
            <a:ext cx="4509034" cy="256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92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3360" y="221434"/>
            <a:ext cx="7330440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Plotting on a 2D grid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75729" y="949478"/>
                <a:ext cx="10816046" cy="487436"/>
              </a:xfrm>
            </p:spPr>
            <p:txBody>
              <a:bodyPr>
                <a:noAutofit/>
              </a:bodyPr>
              <a:lstStyle/>
              <a:p>
                <a:r>
                  <a:rPr lang="en-US" dirty="0" smtClean="0"/>
                  <a:t>Visualize the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i="0" dirty="0" err="1" smtClean="0">
                        <a:latin typeface="Cambria Math" panose="02040503050406030204" pitchFamily="18" charset="0"/>
                      </a:rPr>
                      <m:t>mtx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over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0,2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1,3</m:t>
                        </m:r>
                      </m:e>
                    </m:d>
                  </m:oMath>
                </a14:m>
                <a:endParaRPr lang="en-US" sz="3200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3200" dirty="0" smtClean="0"/>
                  <a:t> </a:t>
                </a:r>
              </a:p>
              <a:p>
                <a:endParaRPr lang="en-US" sz="3200" dirty="0" smtClean="0"/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endParaRPr lang="en-US" sz="3200" dirty="0" smtClean="0"/>
              </a:p>
              <a:p>
                <a:endParaRPr lang="en-US" sz="32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5729" y="949478"/>
                <a:ext cx="10816046" cy="487436"/>
              </a:xfrm>
              <a:blipFill>
                <a:blip r:embed="rId2"/>
                <a:stretch>
                  <a:fillRect l="-1015" t="-21250" b="-3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29" y="221434"/>
            <a:ext cx="3214657" cy="6888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825" y="1830704"/>
            <a:ext cx="8695175" cy="43088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219" y="1830704"/>
            <a:ext cx="3253545" cy="105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01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Parametrized surfaces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2512" y="1053981"/>
            <a:ext cx="10515600" cy="5464385"/>
          </a:xfrm>
        </p:spPr>
        <p:txBody>
          <a:bodyPr>
            <a:noAutofit/>
          </a:bodyPr>
          <a:lstStyle/>
          <a:p>
            <a:r>
              <a:rPr lang="en-US" sz="3200" dirty="0" smtClean="0"/>
              <a:t>We don’t have to limit ourselves to rectangles to get the benefit of tensor product grids</a:t>
            </a:r>
          </a:p>
          <a:p>
            <a:r>
              <a:rPr lang="en-US" sz="3200" dirty="0" smtClean="0"/>
              <a:t>Regions that are “logically rectangular” can be the unit disk and the surface of the unit spheres</a:t>
            </a:r>
          </a:p>
          <a:p>
            <a:r>
              <a:rPr lang="en-US" sz="3200" dirty="0" smtClean="0"/>
              <a:t>Unit disk:</a:t>
            </a:r>
          </a:p>
          <a:p>
            <a:endParaRPr lang="en-US" sz="3200" dirty="0"/>
          </a:p>
          <a:p>
            <a:endParaRPr lang="en-US" sz="3200" dirty="0" smtClean="0"/>
          </a:p>
          <a:p>
            <a:r>
              <a:rPr lang="en-US" sz="3200" dirty="0" smtClean="0"/>
              <a:t>Surface of unit sphere:</a:t>
            </a:r>
            <a:endParaRPr lang="en-US" sz="3200" dirty="0"/>
          </a:p>
          <a:p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198" y="3046619"/>
            <a:ext cx="4853327" cy="14791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649" y="4760857"/>
            <a:ext cx="5383259" cy="152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34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3360" y="276032"/>
            <a:ext cx="7330440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Plotting on a 2D grid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6093" y="1019486"/>
                <a:ext cx="11516271" cy="487436"/>
              </a:xfrm>
            </p:spPr>
            <p:txBody>
              <a:bodyPr>
                <a:noAutofit/>
              </a:bodyPr>
              <a:lstStyle/>
              <a:p>
                <a:r>
                  <a:rPr lang="en-US" dirty="0" smtClean="0"/>
                  <a:t>Plot in polar coordinates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)=1−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dirty="0" smtClean="0"/>
                  <a:t>, grid over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[0,1]</m:t>
                    </m:r>
                    <m:r>
                      <a:rPr lang="en-US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0,2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endParaRPr lang="en-US" sz="3200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3200" dirty="0" smtClean="0"/>
                  <a:t> </a:t>
                </a:r>
              </a:p>
              <a:p>
                <a:endParaRPr lang="en-US" sz="3200" dirty="0" smtClean="0"/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endParaRPr lang="en-US" sz="3200" dirty="0" smtClean="0"/>
              </a:p>
              <a:p>
                <a:endParaRPr lang="en-US" sz="32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6093" y="1019486"/>
                <a:ext cx="11516271" cy="487436"/>
              </a:xfrm>
              <a:blipFill>
                <a:blip r:embed="rId2"/>
                <a:stretch>
                  <a:fillRect l="-953" t="-20000" b="-3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/>
          <p:cNvSpPr txBox="1">
            <a:spLocks/>
          </p:cNvSpPr>
          <p:nvPr/>
        </p:nvSpPr>
        <p:spPr>
          <a:xfrm>
            <a:off x="7994469" y="3265714"/>
            <a:ext cx="3359331" cy="2063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Not very helpful plot</a:t>
            </a:r>
          </a:p>
          <a:p>
            <a:r>
              <a:rPr lang="en-US" sz="3200" dirty="0" smtClean="0"/>
              <a:t>Should really put into usual form</a:t>
            </a:r>
            <a:endParaRPr lang="en-US" sz="3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/>
              <a:t> </a:t>
            </a:r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93" y="1561520"/>
            <a:ext cx="4469769" cy="17041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093" y="3320311"/>
            <a:ext cx="6809290" cy="34355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094" y="276032"/>
            <a:ext cx="2994936" cy="64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30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3360" y="276032"/>
            <a:ext cx="7330440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Plotting on a 2D grid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6093" y="1019486"/>
                <a:ext cx="11516271" cy="487436"/>
              </a:xfrm>
            </p:spPr>
            <p:txBody>
              <a:bodyPr>
                <a:noAutofit/>
              </a:bodyPr>
              <a:lstStyle/>
              <a:p>
                <a:r>
                  <a:rPr lang="en-US" dirty="0" smtClean="0"/>
                  <a:t>Plot in polar coordinates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)=1−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dirty="0" smtClean="0"/>
                  <a:t>, grid over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[0,1]</m:t>
                    </m:r>
                    <m:r>
                      <a:rPr lang="en-US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0,2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endParaRPr lang="en-US" sz="3200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3200" dirty="0" smtClean="0"/>
                  <a:t> </a:t>
                </a:r>
              </a:p>
              <a:p>
                <a:endParaRPr lang="en-US" sz="3200" dirty="0" smtClean="0"/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endParaRPr lang="en-US" sz="3200" dirty="0" smtClean="0"/>
              </a:p>
              <a:p>
                <a:endParaRPr lang="en-US" sz="32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6093" y="1019486"/>
                <a:ext cx="11516271" cy="487436"/>
              </a:xfrm>
              <a:blipFill>
                <a:blip r:embed="rId2"/>
                <a:stretch>
                  <a:fillRect l="-953" t="-20000" b="-3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8569233" y="3265713"/>
                <a:ext cx="2939143" cy="32134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200" dirty="0" smtClean="0"/>
                  <a:t>Appearance as expected now</a:t>
                </a:r>
              </a:p>
              <a:p>
                <a:r>
                  <a:rPr lang="en-US" sz="3200" dirty="0" smtClean="0"/>
                  <a:t>We have to ensure periodicity in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200" dirty="0" smtClean="0"/>
                  <a:t> </a:t>
                </a:r>
                <a:endParaRPr lang="en-US" sz="32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3200" dirty="0" smtClean="0"/>
                  <a:t> </a:t>
                </a:r>
                <a:endParaRPr lang="en-US" sz="3200" dirty="0"/>
              </a:p>
              <a:p>
                <a:endParaRPr lang="en-US" sz="3200" dirty="0"/>
              </a:p>
              <a:p>
                <a:endParaRPr lang="en-US" sz="3200" dirty="0"/>
              </a:p>
              <a:p>
                <a:endParaRPr lang="en-US" sz="3200" dirty="0"/>
              </a:p>
              <a:p>
                <a:endParaRPr lang="en-US" sz="320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233" y="3265713"/>
                <a:ext cx="2939143" cy="3213464"/>
              </a:xfrm>
              <a:prstGeom prst="rect">
                <a:avLst/>
              </a:prstGeom>
              <a:blipFill>
                <a:blip r:embed="rId3"/>
                <a:stretch>
                  <a:fillRect l="-4772" t="-3985" r="-4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094" y="276032"/>
            <a:ext cx="2994936" cy="6450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093" y="1714500"/>
            <a:ext cx="7919633" cy="501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2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3360" y="276032"/>
            <a:ext cx="7330440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Plotting on a 2D grid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6093" y="1019486"/>
                <a:ext cx="11516271" cy="487436"/>
              </a:xfrm>
            </p:spPr>
            <p:txBody>
              <a:bodyPr>
                <a:noAutofit/>
              </a:bodyPr>
              <a:lstStyle/>
              <a:p>
                <a:r>
                  <a:rPr lang="en-US" dirty="0" smtClean="0"/>
                  <a:t>Plot on surface of unit sphere now; spherical coordinates are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𝑥𝑦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 smtClean="0"/>
                  <a:t>, grid over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0,2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en-US" b="0" dirty="0" smtClean="0">
                    <a:ea typeface="Cambria Math" panose="02040503050406030204" pitchFamily="18" charset="0"/>
                  </a:rPr>
                  <a:t> for unit radius </a:t>
                </a:r>
              </a:p>
              <a:p>
                <a:r>
                  <a:rPr lang="en-US" dirty="0" smtClean="0">
                    <a:ea typeface="Cambria Math" panose="02040503050406030204" pitchFamily="18" charset="0"/>
                  </a:rPr>
                  <a:t>Need to parametrize with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lang="en-US" dirty="0" smtClean="0">
                    <a:ea typeface="Cambria Math" panose="02040503050406030204" pitchFamily="18" charset="0"/>
                  </a:rPr>
                  <a:t>: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3200" dirty="0" smtClean="0"/>
                  <a:t> </a:t>
                </a:r>
              </a:p>
              <a:p>
                <a:endParaRPr lang="en-US" sz="3200" dirty="0" smtClean="0"/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endParaRPr lang="en-US" sz="3200" dirty="0" smtClean="0"/>
              </a:p>
              <a:p>
                <a:endParaRPr lang="en-US" sz="32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6093" y="1019486"/>
                <a:ext cx="11516271" cy="487436"/>
              </a:xfrm>
              <a:blipFill>
                <a:blip r:embed="rId2"/>
                <a:stretch>
                  <a:fillRect l="-953" t="-20000" b="-24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94" y="276032"/>
            <a:ext cx="2994936" cy="6450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093" y="2754901"/>
            <a:ext cx="8333155" cy="247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3360" y="276032"/>
            <a:ext cx="7330440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Plotting on a 2D grid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6093" y="1019486"/>
                <a:ext cx="11516271" cy="487436"/>
              </a:xfrm>
            </p:spPr>
            <p:txBody>
              <a:bodyPr>
                <a:noAutofit/>
              </a:bodyPr>
              <a:lstStyle/>
              <a:p>
                <a:r>
                  <a:rPr lang="en-US" dirty="0" smtClean="0"/>
                  <a:t>Plot on surface of unit sphere now;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𝑥𝑦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3200" dirty="0" smtClean="0"/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endParaRPr lang="en-US" sz="3200" dirty="0" smtClean="0"/>
              </a:p>
              <a:p>
                <a:endParaRPr lang="en-US" sz="32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6093" y="1019486"/>
                <a:ext cx="11516271" cy="487436"/>
              </a:xfrm>
              <a:blipFill>
                <a:blip r:embed="rId2"/>
                <a:stretch>
                  <a:fillRect l="-953" t="-20000" b="-3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94" y="276032"/>
            <a:ext cx="2994936" cy="6450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297" y="1750423"/>
            <a:ext cx="7756485" cy="454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28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Two dimensional problems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5658"/>
            <a:ext cx="10515600" cy="5225142"/>
          </a:xfrm>
        </p:spPr>
        <p:txBody>
          <a:bodyPr>
            <a:noAutofit/>
          </a:bodyPr>
          <a:lstStyle/>
          <a:p>
            <a:r>
              <a:rPr lang="en-US" sz="3200" dirty="0" smtClean="0"/>
              <a:t>We’ve seen ODEs that have either space or time as independent variables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 smtClean="0"/>
              <a:t>IVPs: time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 smtClean="0"/>
              <a:t>BVPs: space</a:t>
            </a:r>
          </a:p>
          <a:p>
            <a:r>
              <a:rPr lang="en-US" sz="3200" dirty="0" smtClean="0"/>
              <a:t>We’ve seen PDEs that have space and time as independent variables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Heat equation (parabolic)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Advection and wave equations, e.g. (hyperbolic)</a:t>
            </a:r>
          </a:p>
          <a:p>
            <a:r>
              <a:rPr lang="en-US" dirty="0" smtClean="0"/>
              <a:t>Now we turn to two independent variables that are both in space: Elliptic PDE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These are like BVPs for an equilibrium function </a:t>
            </a:r>
          </a:p>
        </p:txBody>
      </p:sp>
    </p:spTree>
    <p:extLst>
      <p:ext uri="{BB962C8B-B14F-4D97-AF65-F5344CB8AC3E}">
        <p14:creationId xmlns:p14="http://schemas.microsoft.com/office/powerpoint/2010/main" val="120034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Partial derivatives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52512" y="1053981"/>
                <a:ext cx="10515600" cy="5464385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We can set up our differentiation to multiplication by matrices to obtain partial derivatives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sz="3200" dirty="0" smtClean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But, we need to a bit more careful now</a:t>
                </a:r>
              </a:p>
              <a:p>
                <a:r>
                  <a:rPr lang="en-US" sz="3200" dirty="0" smtClean="0"/>
                  <a:t>To approximate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sz="3200" dirty="0" smtClean="0"/>
                  <a:t> at a single direction, </a:t>
                </a:r>
                <a:r>
                  <a:rPr lang="en-US" sz="3200" dirty="0" err="1" smtClean="0"/>
                  <a:t>premultiply</a:t>
                </a:r>
                <a:r>
                  <a:rPr lang="en-US" sz="3200" dirty="0" smtClean="0"/>
                  <a:t> column of function values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; we need to do this for each column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i="0" dirty="0" err="1" smtClean="0">
                        <a:latin typeface="Cambria Math" panose="02040503050406030204" pitchFamily="18" charset="0"/>
                      </a:rPr>
                      <m:t>mtx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But this is the same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dirty="0" smtClean="0"/>
                  <a:t>!!</a:t>
                </a:r>
              </a:p>
              <a:p>
                <a:r>
                  <a:rPr lang="en-US" sz="3200" dirty="0" smtClean="0"/>
                  <a:t>So, to approximate all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sz="3200" dirty="0" smtClean="0"/>
                  <a:t>,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sz="3200" b="1" dirty="0" smtClean="0"/>
                  <a:t> </a:t>
                </a: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2512" y="1053981"/>
                <a:ext cx="10515600" cy="5464385"/>
              </a:xfrm>
              <a:blipFill>
                <a:blip r:embed="rId2"/>
                <a:stretch>
                  <a:fillRect l="-1333" t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099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Partial derivatives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52512" y="1053981"/>
                <a:ext cx="10515600" cy="5464385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We now turn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Now, we need to differentiate </a:t>
                </a:r>
                <a:r>
                  <a:rPr lang="en-US" sz="3200" i="1" dirty="0" smtClean="0"/>
                  <a:t>rows; </a:t>
                </a:r>
                <a:r>
                  <a:rPr lang="en-US" sz="3200" dirty="0" smtClean="0"/>
                  <a:t>we don’t usually do this</a:t>
                </a:r>
              </a:p>
              <a:p>
                <a:r>
                  <a:rPr lang="en-US" sz="3200" dirty="0" smtClean="0"/>
                  <a:t>If we transpose a row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sz="3200" dirty="0" smtClean="0"/>
                  <a:t>, we can </a:t>
                </a:r>
                <a:r>
                  <a:rPr lang="en-US" sz="3200" dirty="0" err="1" smtClean="0"/>
                  <a:t>premultiply</a:t>
                </a:r>
                <a:r>
                  <a:rPr lang="en-US" sz="3200" dirty="0" smtClean="0"/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3200" dirty="0" smtClean="0"/>
                  <a:t>, then transpose back to have row shape again: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1" i="1" dirty="0" smtClean="0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  <m:sub>
                                <m:r>
                                  <a:rPr lang="en-US" sz="32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3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3200" b="0" i="1" dirty="0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3200" b="0" i="1" dirty="0" smtClean="0"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sz="3200" b="0" i="1" dirty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3200" b="0" i="1" dirty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3200" i="1" dirty="0" smtClean="0"/>
              </a:p>
              <a:p>
                <a:r>
                  <a:rPr lang="en-US" sz="3200" dirty="0"/>
                  <a:t>W</a:t>
                </a:r>
                <a:r>
                  <a:rPr lang="en-US" sz="3200" dirty="0" smtClean="0"/>
                  <a:t>e need to do this for each row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i="0" dirty="0" err="1" smtClean="0">
                        <a:latin typeface="Cambria Math" panose="02040503050406030204" pitchFamily="18" charset="0"/>
                      </a:rPr>
                      <m:t>mtx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But this is the same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1" i="1" dirty="0" smtClean="0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  <m:sub>
                                <m:r>
                                  <a:rPr lang="en-US" sz="32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3200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1" i="1" dirty="0" smtClean="0">
                                    <a:latin typeface="Cambria Math" panose="02040503050406030204" pitchFamily="18" charset="0"/>
                                  </a:rPr>
                                  <m:t>𝑼</m:t>
                                </m:r>
                              </m:e>
                              <m:sup>
                                <m:r>
                                  <a:rPr lang="en-US" sz="3200" b="1" i="1" dirty="0" smtClean="0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dirty="0" smtClean="0"/>
                  <a:t>!!</a:t>
                </a:r>
              </a:p>
              <a:p>
                <a:r>
                  <a:rPr lang="en-US" sz="3200" dirty="0" smtClean="0"/>
                  <a:t>So, to approximate all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sz="3200" dirty="0" smtClean="0"/>
                  <a:t>, 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1" i="1" dirty="0" smtClean="0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  <m:sub>
                                <m:r>
                                  <a:rPr lang="en-US" sz="32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3200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1" i="1" dirty="0" smtClean="0">
                                    <a:latin typeface="Cambria Math" panose="02040503050406030204" pitchFamily="18" charset="0"/>
                                  </a:rPr>
                                  <m:t>𝑼</m:t>
                                </m:r>
                              </m:e>
                              <m:sup>
                                <m:r>
                                  <a:rPr lang="en-US" sz="3200" b="1" i="1" dirty="0" smtClean="0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𝑼𝑫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2512" y="1053981"/>
                <a:ext cx="10515600" cy="5464385"/>
              </a:xfrm>
              <a:blipFill>
                <a:blip r:embed="rId2"/>
                <a:stretch>
                  <a:fillRect l="-1333" t="-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321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Partial derivatives: details to keep in mind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52512" y="1053981"/>
                <a:ext cx="10515600" cy="5464385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If we have subdivided the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 smtClean="0"/>
                  <a:t> interval into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200" dirty="0" smtClean="0"/>
                  <a:t> subintervals,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 is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+1)×(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If we have subdivide the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200" dirty="0" smtClean="0"/>
                  <a:t> interval into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 smtClean="0"/>
                  <a:t> subintervals,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3200" dirty="0" smtClean="0"/>
                  <a:t> is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+1)×(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But, these different sizes are exactly what is needed</a:t>
                </a:r>
              </a:p>
              <a:p>
                <a:r>
                  <a:rPr lang="en-US" sz="3200" dirty="0" smtClean="0"/>
                  <a:t>If the spacing is different in each direction, then the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3200" dirty="0" smtClean="0"/>
                  <a:t> for each matrix is different as well</a:t>
                </a: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2512" y="1053981"/>
                <a:ext cx="10515600" cy="5464385"/>
              </a:xfrm>
              <a:blipFill>
                <a:blip r:embed="rId2"/>
                <a:stretch>
                  <a:fillRect l="-1333" t="-2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589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3360" y="276032"/>
            <a:ext cx="7330440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Partial derivatives, 2D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6093" y="1019486"/>
                <a:ext cx="11516271" cy="487436"/>
              </a:xfrm>
            </p:spPr>
            <p:txBody>
              <a:bodyPr>
                <a:noAutofit/>
              </a:bodyPr>
              <a:lstStyle/>
              <a:p>
                <a:r>
                  <a:rPr lang="en-US" dirty="0" smtClean="0"/>
                  <a:t>Compute partial derivatives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and plot them</a:t>
                </a:r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endParaRPr lang="en-US" sz="3200" dirty="0" smtClean="0"/>
              </a:p>
              <a:p>
                <a:endParaRPr lang="en-US" sz="32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6093" y="1019486"/>
                <a:ext cx="11516271" cy="487436"/>
              </a:xfrm>
              <a:blipFill>
                <a:blip r:embed="rId2"/>
                <a:stretch>
                  <a:fillRect l="-953" t="-20000" b="-3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93" y="276031"/>
            <a:ext cx="2550798" cy="5932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093" y="1561521"/>
            <a:ext cx="4799508" cy="10118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093" y="2627981"/>
            <a:ext cx="5538730" cy="11341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092" y="3816699"/>
            <a:ext cx="4186503" cy="135619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7367450" y="1789610"/>
            <a:ext cx="2939143" cy="32134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Calculate exact answer</a:t>
            </a:r>
          </a:p>
          <a:p>
            <a:r>
              <a:rPr lang="en-US" sz="3200" dirty="0" smtClean="0"/>
              <a:t>Setup grid and differentiation matrices</a:t>
            </a:r>
          </a:p>
          <a:p>
            <a:r>
              <a:rPr lang="en-US" sz="3200" dirty="0" smtClean="0"/>
              <a:t>Plot results </a:t>
            </a:r>
            <a:endParaRPr lang="en-US" sz="3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/>
              <a:t> </a:t>
            </a:r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3944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3360" y="276032"/>
            <a:ext cx="7330440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Partial derivatives, 2D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6093" y="1019486"/>
                <a:ext cx="11516271" cy="487436"/>
              </a:xfrm>
            </p:spPr>
            <p:txBody>
              <a:bodyPr>
                <a:noAutofit/>
              </a:bodyPr>
              <a:lstStyle/>
              <a:p>
                <a:r>
                  <a:rPr lang="en-US" dirty="0" smtClean="0"/>
                  <a:t>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and plot </a:t>
                </a:r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endParaRPr lang="en-US" sz="3200" dirty="0" smtClean="0"/>
              </a:p>
              <a:p>
                <a:endParaRPr lang="en-US" sz="32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6093" y="1019486"/>
                <a:ext cx="11516271" cy="487436"/>
              </a:xfrm>
              <a:blipFill>
                <a:blip r:embed="rId2"/>
                <a:stretch>
                  <a:fillRect l="-953" b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93" y="276031"/>
            <a:ext cx="2550798" cy="593209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8634547" y="2194558"/>
            <a:ext cx="2939143" cy="32134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Can’t see error, but not too good at this level of discretization</a:t>
            </a:r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093" y="1789610"/>
            <a:ext cx="8402958" cy="480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78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3360" y="276032"/>
            <a:ext cx="7330440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Partial derivatives, 2D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6093" y="964887"/>
                <a:ext cx="11516271" cy="729076"/>
              </a:xfrm>
            </p:spPr>
            <p:txBody>
              <a:bodyPr>
                <a:noAutofit/>
              </a:bodyPr>
              <a:lstStyle/>
              <a:p>
                <a:r>
                  <a:rPr lang="en-US" dirty="0" smtClean="0"/>
                  <a:t>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and plot </a:t>
                </a:r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endParaRPr lang="en-US" sz="3200" dirty="0" smtClean="0"/>
              </a:p>
              <a:p>
                <a:endParaRPr lang="en-US" sz="32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6093" y="964887"/>
                <a:ext cx="11516271" cy="729076"/>
              </a:xfrm>
              <a:blipFill>
                <a:blip r:embed="rId2"/>
                <a:stretch>
                  <a:fillRect l="-953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93" y="276031"/>
            <a:ext cx="2550798" cy="593209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8229598" y="2534192"/>
            <a:ext cx="2939143" cy="32134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Can’t see error, but not too good at this level of discretization</a:t>
            </a:r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093" y="1789610"/>
            <a:ext cx="6939918" cy="506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64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828" y="1874610"/>
            <a:ext cx="10515600" cy="223293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Section 13.2</a:t>
            </a:r>
            <a:b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2D diffusion and advection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29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2D advection-diffusion problems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52512" y="1053981"/>
                <a:ext cx="10515600" cy="5464385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In this section we solve PDE problems of the form</a:t>
                </a:r>
              </a:p>
              <a:p>
                <a:endParaRPr lang="en-US" sz="3200" dirty="0"/>
              </a:p>
              <a:p>
                <a:r>
                  <a:rPr lang="en-US" sz="3200" dirty="0" smtClean="0"/>
                  <a:t>This form could be parabolic or hyperbolic</a:t>
                </a:r>
              </a:p>
              <a:p>
                <a:r>
                  <a:rPr lang="en-US" sz="3200" dirty="0" smtClean="0"/>
                  <a:t>Restrictions on time step size can differ with those</a:t>
                </a:r>
              </a:p>
              <a:p>
                <a:r>
                  <a:rPr lang="en-US" sz="3200" dirty="0" smtClean="0"/>
                  <a:t>We use only periodic or </a:t>
                </a:r>
                <a:r>
                  <a:rPr lang="en-US" sz="3200" dirty="0" err="1" smtClean="0"/>
                  <a:t>Dirichlet</a:t>
                </a:r>
                <a:r>
                  <a:rPr lang="en-US" sz="3200" dirty="0" smtClean="0"/>
                  <a:t> conditions all around boundary</a:t>
                </a:r>
              </a:p>
              <a:p>
                <a:r>
                  <a:rPr lang="en-US" sz="3200" dirty="0" smtClean="0"/>
                  <a:t>We will use a tensor product grid of the form</a:t>
                </a:r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The </a:t>
                </a:r>
                <a:r>
                  <a:rPr lang="en-US" sz="3200" dirty="0" err="1" smtClean="0"/>
                  <a:t>semidiscretization</a:t>
                </a:r>
                <a:r>
                  <a:rPr lang="en-US" sz="3200" dirty="0" smtClean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)≈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Spatial derivatives as before,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2512" y="1053981"/>
                <a:ext cx="10515600" cy="5464385"/>
              </a:xfrm>
              <a:blipFill>
                <a:blip r:embed="rId2"/>
                <a:stretch>
                  <a:fillRect l="-1333" t="-2344" b="-5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903" y="1567543"/>
            <a:ext cx="7753559" cy="5912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8042" y="4898572"/>
            <a:ext cx="5855916" cy="4355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5360" y="6126481"/>
            <a:ext cx="3829283" cy="47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7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Matrix and vector shapes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52513" y="1053981"/>
                <a:ext cx="5896482" cy="5464385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Our problem is naturally set up as a matrix (2D array)</a:t>
                </a:r>
              </a:p>
              <a:p>
                <a:r>
                  <a:rPr lang="en-US" sz="3200" dirty="0" smtClean="0"/>
                  <a:t>But our solvers are set up for vectors (1D arrays)</a:t>
                </a:r>
              </a:p>
              <a:p>
                <a:r>
                  <a:rPr lang="en-US" sz="3200" dirty="0" smtClean="0"/>
                  <a:t>We can easily rearrange with </a:t>
                </a:r>
                <a:r>
                  <a:rPr lang="en-US" sz="3200" dirty="0" err="1" smtClean="0"/>
                  <a:t>Matlab</a:t>
                </a:r>
                <a:endParaRPr lang="en-US" sz="3200" dirty="0" smtClean="0"/>
              </a:p>
              <a:p>
                <a:r>
                  <a:rPr lang="en-US" sz="3200" dirty="0" smtClean="0"/>
                  <a:t>Use </a:t>
                </a:r>
                <a:r>
                  <a:rPr lang="en-US" sz="32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reshape</a:t>
                </a:r>
                <a:r>
                  <a:rPr lang="en-US" sz="3200" dirty="0" smtClean="0"/>
                  <a:t> to arrange matrix into vector: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 smtClean="0"/>
                  <a:t> array into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𝑚𝑛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sz="3200" dirty="0" smtClean="0"/>
                  <a:t>vector</a:t>
                </a:r>
              </a:p>
              <a:p>
                <a:r>
                  <a:rPr lang="en-US" sz="3200" dirty="0" smtClean="0"/>
                  <a:t>On paper, we use dedicated functions </a:t>
                </a:r>
                <a:r>
                  <a:rPr lang="en-US" sz="3200" dirty="0" err="1" smtClean="0"/>
                  <a:t>vec</a:t>
                </a:r>
                <a:r>
                  <a:rPr lang="en-US" sz="3200" dirty="0" smtClean="0"/>
                  <a:t>(A) and </a:t>
                </a:r>
                <a:r>
                  <a:rPr lang="en-US" sz="3200" dirty="0" err="1" smtClean="0"/>
                  <a:t>unvec</a:t>
                </a:r>
                <a:r>
                  <a:rPr lang="en-US" sz="3200" dirty="0" smtClean="0"/>
                  <a:t>(A)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2513" y="1053981"/>
                <a:ext cx="5896482" cy="5464385"/>
              </a:xfrm>
              <a:blipFill>
                <a:blip r:embed="rId2"/>
                <a:stretch>
                  <a:fillRect l="-2376" t="-2344" r="-2479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202" y="1447935"/>
            <a:ext cx="3155632" cy="42812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398034" y="2366693"/>
            <a:ext cx="1335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column</a:t>
            </a:r>
          </a:p>
          <a:p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297273" y="4367926"/>
            <a:ext cx="1254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nth column</a:t>
            </a:r>
          </a:p>
          <a:p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682366" y="3806584"/>
            <a:ext cx="5169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/>
              <a:t>}</a:t>
            </a:r>
            <a:endParaRPr lang="en-US" sz="9600" dirty="0"/>
          </a:p>
        </p:txBody>
      </p:sp>
      <p:sp>
        <p:nvSpPr>
          <p:cNvPr id="11" name="TextBox 10"/>
          <p:cNvSpPr txBox="1"/>
          <p:nvPr/>
        </p:nvSpPr>
        <p:spPr>
          <a:xfrm>
            <a:off x="9780338" y="1773279"/>
            <a:ext cx="5169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/>
              <a:t>}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4159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6423" y="365126"/>
            <a:ext cx="7317377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reshaping  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708469" y="1344492"/>
                <a:ext cx="3618412" cy="5464385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Simple example: column vector 1 to 6 at start</a:t>
                </a:r>
              </a:p>
              <a:p>
                <a:r>
                  <a:rPr lang="en-US" sz="3200" dirty="0" smtClean="0"/>
                  <a:t>Turn into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3200" dirty="0" smtClean="0"/>
                  <a:t> matrix</a:t>
                </a:r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Put back into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200" dirty="0" smtClean="0"/>
                  <a:t> vector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08469" y="1344492"/>
                <a:ext cx="3618412" cy="5464385"/>
              </a:xfrm>
              <a:blipFill>
                <a:blip r:embed="rId2"/>
                <a:stretch>
                  <a:fillRect l="-3872" t="-2344" r="-4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05" y="365126"/>
            <a:ext cx="2822083" cy="6888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905" y="1208041"/>
            <a:ext cx="2409392" cy="333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905" y="1695476"/>
            <a:ext cx="1976247" cy="4234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627" y="2273018"/>
            <a:ext cx="2911847" cy="162252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627" y="4049600"/>
            <a:ext cx="2206453" cy="278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16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828" y="1874610"/>
            <a:ext cx="10515600" cy="223293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Section 13.1</a:t>
            </a:r>
            <a:b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Tensor-product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discretizations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39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Grid functions and reshaping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52512" y="1053981"/>
                <a:ext cx="10601287" cy="5464385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Grid function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 is a matrix (2D array)</a:t>
                </a:r>
              </a:p>
              <a:p>
                <a:r>
                  <a:rPr lang="en-US" sz="3200" dirty="0" smtClean="0"/>
                  <a:t>Reshape to turn into vector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Use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i="0" dirty="0" err="1" smtClean="0">
                        <a:latin typeface="Cambria Math" panose="02040503050406030204" pitchFamily="18" charset="0"/>
                      </a:rPr>
                      <m:t>vec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In following example, </a:t>
                </a:r>
                <a:r>
                  <a:rPr lang="en-US" sz="32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pack</a:t>
                </a:r>
                <a:r>
                  <a:rPr lang="en-US" sz="3200" dirty="0" smtClean="0"/>
                  <a:t> and </a:t>
                </a:r>
                <a:r>
                  <a:rPr lang="en-US" sz="32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unpack</a:t>
                </a:r>
                <a:r>
                  <a:rPr lang="en-US" sz="3200" dirty="0" smtClean="0"/>
                  <a:t> are used to do the reshaping between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32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sz="32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2512" y="1053981"/>
                <a:ext cx="10601287" cy="5464385"/>
              </a:xfrm>
              <a:blipFill>
                <a:blip r:embed="rId2"/>
                <a:stretch>
                  <a:fillRect l="-1323" t="-2232" r="-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629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6423" y="365126"/>
            <a:ext cx="7317377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reshaping  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62451" y="1091455"/>
                <a:ext cx="9160818" cy="1024728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Consider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=0.1(</m:t>
                    </m:r>
                    <m:sSub>
                      <m:sSubPr>
                        <m:ctrlPr>
                          <a:rPr lang="en-US" sz="32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 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[−1,1]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[−1,1]</m:t>
                    </m:r>
                  </m:oMath>
                </a14:m>
                <a:r>
                  <a:rPr lang="en-US" sz="3200" dirty="0" smtClean="0"/>
                  <a:t> with periodicity in both directions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2451" y="1091455"/>
                <a:ext cx="9160818" cy="1024728"/>
              </a:xfrm>
              <a:blipFill>
                <a:blip r:embed="rId2"/>
                <a:stretch>
                  <a:fillRect l="-1531" t="-10714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51" y="365125"/>
            <a:ext cx="2725172" cy="5623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51" y="2280176"/>
            <a:ext cx="5157772" cy="1392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450" y="3836451"/>
            <a:ext cx="4958237" cy="7224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0222" y="3226526"/>
            <a:ext cx="6081435" cy="341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4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6423" y="365126"/>
            <a:ext cx="7317377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reshaping  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451" y="1091455"/>
            <a:ext cx="10872052" cy="685094"/>
          </a:xfrm>
        </p:spPr>
        <p:txBody>
          <a:bodyPr>
            <a:noAutofit/>
          </a:bodyPr>
          <a:lstStyle/>
          <a:p>
            <a:r>
              <a:rPr lang="en-US" sz="3200" dirty="0" smtClean="0"/>
              <a:t>Packing and unpacking functions, then derivatives, then solve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51" y="365125"/>
            <a:ext cx="2725172" cy="5623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51" y="1725712"/>
            <a:ext cx="3243343" cy="17056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51" y="3431373"/>
            <a:ext cx="6697157" cy="17415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451" y="5172890"/>
            <a:ext cx="6661507" cy="95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61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6423" y="365126"/>
            <a:ext cx="7317377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reshaping  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451" y="1091455"/>
            <a:ext cx="10872052" cy="685094"/>
          </a:xfrm>
        </p:spPr>
        <p:txBody>
          <a:bodyPr>
            <a:noAutofit/>
          </a:bodyPr>
          <a:lstStyle/>
          <a:p>
            <a:r>
              <a:rPr lang="en-US" sz="3200" dirty="0" smtClean="0"/>
              <a:t>Plot results at two times; smoothing apparent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51" y="365125"/>
            <a:ext cx="2725172" cy="5623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51" y="1814023"/>
            <a:ext cx="4569878" cy="12426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51" y="3094183"/>
            <a:ext cx="6705000" cy="355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6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Boundary conditions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2512" y="1053981"/>
            <a:ext cx="10601287" cy="5464385"/>
          </a:xfrm>
        </p:spPr>
        <p:txBody>
          <a:bodyPr>
            <a:noAutofit/>
          </a:bodyPr>
          <a:lstStyle/>
          <a:p>
            <a:r>
              <a:rPr lang="en-US" sz="3200" dirty="0" smtClean="0"/>
              <a:t>We proceed with boundary conditions similarly to section 11.5 for diffusion equations</a:t>
            </a:r>
          </a:p>
          <a:p>
            <a:r>
              <a:rPr lang="en-US" sz="3200" dirty="0" smtClean="0"/>
              <a:t>We will add the BC values onto the interior unknowns (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en-US" sz="3200" dirty="0" smtClean="0"/>
              <a:t>-&gt;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unpack</a:t>
            </a:r>
            <a:r>
              <a:rPr lang="en-US" sz="3200" dirty="0" smtClean="0"/>
              <a:t>) and then remove them for the solver for the interior points (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chop</a:t>
            </a:r>
            <a:r>
              <a:rPr lang="en-US" sz="3200" dirty="0" smtClean="0"/>
              <a:t>-&gt;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pack</a:t>
            </a:r>
            <a:r>
              <a:rPr lang="en-US" sz="3200" dirty="0" smtClean="0"/>
              <a:t>)</a:t>
            </a:r>
          </a:p>
          <a:p>
            <a:r>
              <a:rPr lang="en-US" sz="3200" dirty="0" smtClean="0"/>
              <a:t>This is done in the function 13.2.1 (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rectdisc.m</a:t>
            </a:r>
            <a:r>
              <a:rPr lang="en-US" sz="3200" dirty="0" smtClean="0"/>
              <a:t>)</a:t>
            </a:r>
          </a:p>
          <a:p>
            <a:r>
              <a:rPr lang="en-US" sz="3200" dirty="0" smtClean="0"/>
              <a:t>A structure holds the differentiation matrices, and an indicator array that marks the boundary points</a:t>
            </a:r>
          </a:p>
          <a:p>
            <a:r>
              <a:rPr lang="en-US" sz="3200" dirty="0" smtClean="0"/>
              <a:t>After calling this function, we </a:t>
            </a:r>
            <a:r>
              <a:rPr lang="en-US" sz="3200" dirty="0"/>
              <a:t>s</a:t>
            </a:r>
            <a:r>
              <a:rPr lang="en-US" sz="3200" dirty="0" smtClean="0"/>
              <a:t>olve the IVP for the interior points</a:t>
            </a:r>
          </a:p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49198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19" y="0"/>
            <a:ext cx="65593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36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6423" y="365126"/>
            <a:ext cx="7317377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advection-diffusion </a:t>
            </a:r>
            <a:r>
              <a:rPr lang="en-US" dirty="0" err="1" smtClean="0">
                <a:solidFill>
                  <a:srgbClr val="0070C0"/>
                </a:solidFill>
              </a:rPr>
              <a:t>prob</a:t>
            </a:r>
            <a:r>
              <a:rPr lang="en-US" dirty="0" smtClean="0">
                <a:solidFill>
                  <a:srgbClr val="0070C0"/>
                </a:solidFill>
              </a:rPr>
              <a:t>  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62451" y="1091455"/>
                <a:ext cx="10872052" cy="42124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=1+0.05(</m:t>
                    </m:r>
                    <m:sSub>
                      <m:sSubPr>
                        <m:ctrlPr>
                          <a:rPr lang="en-US" sz="24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 smtClean="0"/>
                  <a:t>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 smtClean="0"/>
                  <a:t> on boundaries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2451" y="1091455"/>
                <a:ext cx="10872052" cy="421246"/>
              </a:xfrm>
              <a:blipFill>
                <a:blip r:embed="rId2"/>
                <a:stretch>
                  <a:fillRect t="-17391" b="-36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50" y="1600613"/>
            <a:ext cx="5668738" cy="7245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51" y="365126"/>
            <a:ext cx="2864520" cy="5635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450" y="2321661"/>
            <a:ext cx="6313116" cy="449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3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6423" y="365126"/>
            <a:ext cx="7317377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advection-diffusion </a:t>
            </a:r>
            <a:r>
              <a:rPr lang="en-US" dirty="0" err="1" smtClean="0">
                <a:solidFill>
                  <a:srgbClr val="0070C0"/>
                </a:solidFill>
              </a:rPr>
              <a:t>prob</a:t>
            </a:r>
            <a:r>
              <a:rPr lang="en-US" dirty="0" smtClean="0">
                <a:solidFill>
                  <a:srgbClr val="0070C0"/>
                </a:solidFill>
              </a:rPr>
              <a:t>  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62451" y="1091455"/>
                <a:ext cx="10872052" cy="42124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=1+0.05(</m:t>
                    </m:r>
                    <m:sSub>
                      <m:sSubPr>
                        <m:ctrlPr>
                          <a:rPr lang="en-US" sz="24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 smtClean="0"/>
                  <a:t>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 smtClean="0"/>
                  <a:t> on boundaries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2451" y="1091455"/>
                <a:ext cx="10872052" cy="421246"/>
              </a:xfrm>
              <a:blipFill>
                <a:blip r:embed="rId2"/>
                <a:stretch>
                  <a:fillRect t="-17391" b="-36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51" y="365126"/>
            <a:ext cx="2864520" cy="5635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51" y="1585254"/>
            <a:ext cx="6689471" cy="12113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451" y="2769326"/>
            <a:ext cx="2911762" cy="940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451" y="3709851"/>
            <a:ext cx="6956222" cy="16720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451" y="5381897"/>
            <a:ext cx="6596922" cy="940525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7916091" y="1675518"/>
            <a:ext cx="3618412" cy="46956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Pack to add boundary values </a:t>
            </a:r>
          </a:p>
          <a:p>
            <a:r>
              <a:rPr lang="en-US" sz="3200" dirty="0" smtClean="0"/>
              <a:t>Unpack to strip boundary values</a:t>
            </a:r>
          </a:p>
          <a:p>
            <a:r>
              <a:rPr lang="en-US" sz="3200" dirty="0" smtClean="0"/>
              <a:t>Set up </a:t>
            </a:r>
            <a:r>
              <a:rPr lang="en-US" sz="3200" dirty="0" err="1" smtClean="0"/>
              <a:t>rhs</a:t>
            </a:r>
            <a:r>
              <a:rPr lang="en-US" sz="3200" dirty="0" smtClean="0"/>
              <a:t> function for solving for interior unknowns</a:t>
            </a:r>
          </a:p>
          <a:p>
            <a:endParaRPr lang="en-US" sz="3200" dirty="0"/>
          </a:p>
          <a:p>
            <a:r>
              <a:rPr lang="en-US" sz="3200" dirty="0" smtClean="0"/>
              <a:t>Stiff system</a:t>
            </a:r>
          </a:p>
        </p:txBody>
      </p:sp>
    </p:spTree>
    <p:extLst>
      <p:ext uri="{BB962C8B-B14F-4D97-AF65-F5344CB8AC3E}">
        <p14:creationId xmlns:p14="http://schemas.microsoft.com/office/powerpoint/2010/main" val="82067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6423" y="365126"/>
            <a:ext cx="7317377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advection-diffusion </a:t>
            </a:r>
            <a:r>
              <a:rPr lang="en-US" dirty="0" err="1" smtClean="0">
                <a:solidFill>
                  <a:srgbClr val="0070C0"/>
                </a:solidFill>
              </a:rPr>
              <a:t>prob</a:t>
            </a:r>
            <a:r>
              <a:rPr lang="en-US" dirty="0" smtClean="0">
                <a:solidFill>
                  <a:srgbClr val="0070C0"/>
                </a:solidFill>
              </a:rPr>
              <a:t>  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62451" y="1091455"/>
                <a:ext cx="10872052" cy="42124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=1+0.05(</m:t>
                    </m:r>
                    <m:sSub>
                      <m:sSubPr>
                        <m:ctrlPr>
                          <a:rPr lang="en-US" sz="24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 smtClean="0"/>
                  <a:t>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 smtClean="0"/>
                  <a:t> on boundaries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2451" y="1091455"/>
                <a:ext cx="10872052" cy="421246"/>
              </a:xfrm>
              <a:blipFill>
                <a:blip r:embed="rId2"/>
                <a:stretch>
                  <a:fillRect t="-17391" b="-36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51" y="365126"/>
            <a:ext cx="2864520" cy="5635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51" y="1550175"/>
            <a:ext cx="6561309" cy="51865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/>
              <p:cNvSpPr txBox="1">
                <a:spLocks/>
              </p:cNvSpPr>
              <p:nvPr/>
            </p:nvSpPr>
            <p:spPr>
              <a:xfrm>
                <a:off x="7511143" y="1678991"/>
                <a:ext cx="3618412" cy="46956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200" dirty="0" smtClean="0"/>
                  <a:t>Plot result</a:t>
                </a:r>
              </a:p>
              <a:p>
                <a:r>
                  <a:rPr lang="en-US" sz="3200" dirty="0" smtClean="0"/>
                  <a:t>Unpack W to plot with BC values</a:t>
                </a:r>
              </a:p>
              <a:p>
                <a:endParaRPr lang="en-US" sz="3200" dirty="0" smtClean="0"/>
              </a:p>
              <a:p>
                <a:endParaRPr lang="en-US" sz="3200" dirty="0"/>
              </a:p>
              <a:p>
                <a:r>
                  <a:rPr lang="en-US" sz="3200" dirty="0" smtClean="0"/>
                  <a:t>Small diffusion allows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3200" dirty="0" smtClean="0"/>
                  <a:t> to pile up at right side</a:t>
                </a:r>
                <a:endParaRPr lang="en-US" sz="3200" dirty="0"/>
              </a:p>
            </p:txBody>
          </p:sp>
        </mc:Choice>
        <mc:Fallback xmlns="">
          <p:sp>
            <p:nvSpPr>
              <p:cNvPr id="1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143" y="1678991"/>
                <a:ext cx="3618412" cy="4695684"/>
              </a:xfrm>
              <a:prstGeom prst="rect">
                <a:avLst/>
              </a:prstGeom>
              <a:blipFill>
                <a:blip r:embed="rId5"/>
                <a:stretch>
                  <a:fillRect l="-3872" t="-2724" r="-2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73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Boundary conditions for wave equation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52512" y="1053981"/>
                <a:ext cx="10601287" cy="5464385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We now consider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</m:oMath>
                </a14:m>
                <a:r>
                  <a:rPr lang="en-US" sz="3200" dirty="0" smtClean="0"/>
                  <a:t>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  <m:t>−2,2</m:t>
                            </m:r>
                          </m:e>
                        </m:d>
                      </m:e>
                      <m:sup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200" dirty="0" smtClean="0"/>
                  <a:t>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3200" dirty="0" smtClean="0"/>
                  <a:t>  BCs</a:t>
                </a:r>
              </a:p>
              <a:p>
                <a:r>
                  <a:rPr lang="en-US" sz="3200" dirty="0" smtClean="0"/>
                  <a:t>Our approach in 1D was to write as a first order system </a:t>
                </a:r>
              </a:p>
              <a:p>
                <a:r>
                  <a:rPr lang="en-US" sz="3200" dirty="0" smtClean="0"/>
                  <a:t>Here we write</a:t>
                </a:r>
              </a:p>
              <a:p>
                <a:endParaRPr lang="en-US" sz="3200" dirty="0"/>
              </a:p>
              <a:p>
                <a:r>
                  <a:rPr lang="en-US" sz="3200" dirty="0" err="1" smtClean="0"/>
                  <a:t>Semidiscretization</a:t>
                </a:r>
                <a:r>
                  <a:rPr lang="en-US" sz="3200" dirty="0" smtClean="0"/>
                  <a:t> gives </a:t>
                </a:r>
                <a:r>
                  <a:rPr lang="en-US" sz="3200" i="1" dirty="0" smtClean="0"/>
                  <a:t>two</a:t>
                </a:r>
                <a:r>
                  <a:rPr lang="en-US" sz="3200" dirty="0" smtClean="0"/>
                  <a:t> grid functions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We need to reshape them, and append them into a single vector of unknowns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 for the solver</a:t>
                </a:r>
              </a:p>
              <a:p>
                <a:r>
                  <a:rPr lang="en-US" sz="3200" dirty="0" smtClean="0"/>
                  <a:t>Boundary values are applied 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3200" dirty="0" smtClean="0"/>
                  <a:t> but not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32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2512" y="1053981"/>
                <a:ext cx="10601287" cy="5464385"/>
              </a:xfrm>
              <a:blipFill>
                <a:blip r:embed="rId2"/>
                <a:stretch>
                  <a:fillRect l="-1323" t="-2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716" y="2233749"/>
            <a:ext cx="2955864" cy="119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14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Tensor-product </a:t>
            </a:r>
            <a:r>
              <a:rPr lang="en-US" dirty="0" err="1" smtClean="0">
                <a:solidFill>
                  <a:srgbClr val="0070C0"/>
                </a:solidFill>
              </a:rPr>
              <a:t>discretizations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2512" y="1053981"/>
            <a:ext cx="10515600" cy="5464385"/>
          </a:xfrm>
        </p:spPr>
        <p:txBody>
          <a:bodyPr>
            <a:noAutofit/>
          </a:bodyPr>
          <a:lstStyle/>
          <a:p>
            <a:r>
              <a:rPr lang="en-US" sz="3200" dirty="0" smtClean="0"/>
              <a:t>First we need grids in two dimensions.</a:t>
            </a:r>
          </a:p>
          <a:p>
            <a:r>
              <a:rPr lang="en-US" sz="3200" dirty="0" smtClean="0"/>
              <a:t>Then we define functions on 2D grids</a:t>
            </a:r>
          </a:p>
          <a:p>
            <a:r>
              <a:rPr lang="en-US" sz="3200" dirty="0" smtClean="0"/>
              <a:t>Then we approximate partial derivatives on the grids</a:t>
            </a:r>
          </a:p>
          <a:p>
            <a:r>
              <a:rPr lang="en-US" sz="3200" dirty="0" smtClean="0"/>
              <a:t>At that point, we are able to replace PDE problems with algebra that we can solve with methods from earlier in the text</a:t>
            </a:r>
          </a:p>
        </p:txBody>
      </p:sp>
    </p:spTree>
    <p:extLst>
      <p:ext uri="{BB962C8B-B14F-4D97-AF65-F5344CB8AC3E}">
        <p14:creationId xmlns:p14="http://schemas.microsoft.com/office/powerpoint/2010/main" val="365686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6423" y="365126"/>
            <a:ext cx="7317377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wave equation with BCs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62451" y="1091455"/>
                <a:ext cx="10872052" cy="42124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 smtClean="0"/>
                  <a:t> on boundaries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2451" y="1091455"/>
                <a:ext cx="10872052" cy="421246"/>
              </a:xfrm>
              <a:blipFill>
                <a:blip r:embed="rId2"/>
                <a:stretch>
                  <a:fillRect t="-17391" b="-36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51" y="365126"/>
            <a:ext cx="2864520" cy="5635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/>
              <p:cNvSpPr txBox="1">
                <a:spLocks/>
              </p:cNvSpPr>
              <p:nvPr/>
            </p:nvSpPr>
            <p:spPr>
              <a:xfrm>
                <a:off x="7511142" y="1678991"/>
                <a:ext cx="3842657" cy="46956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200" dirty="0" smtClean="0"/>
                  <a:t>Set up discretization with </a:t>
                </a:r>
                <a:r>
                  <a:rPr lang="en-US" sz="32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rectdisc</a:t>
                </a:r>
              </a:p>
              <a:p>
                <a:endParaRPr lang="en-US" sz="3200" dirty="0" smtClean="0"/>
              </a:p>
              <a:p>
                <a:endParaRPr lang="en-US" sz="3200" dirty="0" smtClean="0"/>
              </a:p>
              <a:p>
                <a:endParaRPr lang="en-US" sz="3200" dirty="0"/>
              </a:p>
              <a:p>
                <a:endParaRPr lang="en-US" sz="3200" dirty="0"/>
              </a:p>
              <a:p>
                <a:r>
                  <a:rPr lang="en-US" sz="3200" dirty="0" smtClean="0"/>
                  <a:t>Plot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en-US" sz="3200" dirty="0" smtClean="0"/>
                  <a:t>;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(0)=0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142" y="1678991"/>
                <a:ext cx="3842657" cy="4695684"/>
              </a:xfrm>
              <a:prstGeom prst="rect">
                <a:avLst/>
              </a:prstGeom>
              <a:blipFill>
                <a:blip r:embed="rId4"/>
                <a:stretch>
                  <a:fillRect l="-3651" t="-2724" r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451" y="1675518"/>
            <a:ext cx="5290178" cy="6496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451" y="2488006"/>
            <a:ext cx="5868978" cy="426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4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6423" y="365126"/>
            <a:ext cx="7317377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wave equation with BCs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62451" y="1091455"/>
                <a:ext cx="10872052" cy="42124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 smtClean="0"/>
                  <a:t> on boundaries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2451" y="1091455"/>
                <a:ext cx="10872052" cy="421246"/>
              </a:xfrm>
              <a:blipFill>
                <a:blip r:embed="rId2"/>
                <a:stretch>
                  <a:fillRect t="-17391" b="-36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51" y="365126"/>
            <a:ext cx="2864520" cy="5635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/>
              <p:cNvSpPr txBox="1">
                <a:spLocks/>
              </p:cNvSpPr>
              <p:nvPr/>
            </p:nvSpPr>
            <p:spPr>
              <a:xfrm>
                <a:off x="7903029" y="1678991"/>
                <a:ext cx="3814354" cy="46956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200" dirty="0" smtClean="0"/>
                  <a:t>Unpack adds BC values to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3200" dirty="0" smtClean="0"/>
                  <a:t> and separates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32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3200" dirty="0" smtClean="0"/>
              </a:p>
              <a:p>
                <a:pPr marL="0" indent="0">
                  <a:buNone/>
                </a:pPr>
                <a:endParaRPr lang="en-US" sz="3200" dirty="0"/>
              </a:p>
              <a:p>
                <a:r>
                  <a:rPr lang="en-US" sz="3200" dirty="0" smtClean="0"/>
                  <a:t>Pack removes BC values from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3200" dirty="0" smtClean="0"/>
                  <a:t> and combines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32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Set up </a:t>
                </a:r>
                <a:r>
                  <a:rPr lang="en-US" sz="3200" dirty="0" err="1" smtClean="0"/>
                  <a:t>rhs</a:t>
                </a:r>
                <a:r>
                  <a:rPr lang="en-US" sz="3200" dirty="0" smtClean="0"/>
                  <a:t> for IVP solver</a:t>
                </a:r>
                <a:endParaRPr lang="en-US" sz="3200" dirty="0"/>
              </a:p>
            </p:txBody>
          </p:sp>
        </mc:Choice>
        <mc:Fallback xmlns="">
          <p:sp>
            <p:nvSpPr>
              <p:cNvPr id="1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3029" y="1678991"/>
                <a:ext cx="3814354" cy="4695684"/>
              </a:xfrm>
              <a:prstGeom prst="rect">
                <a:avLst/>
              </a:prstGeom>
              <a:blipFill>
                <a:blip r:embed="rId4"/>
                <a:stretch>
                  <a:fillRect l="-3674" t="-2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331225" y="1675518"/>
            <a:ext cx="7410395" cy="1680233"/>
            <a:chOff x="662451" y="1850435"/>
            <a:chExt cx="7410395" cy="168023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2451" y="1850435"/>
              <a:ext cx="3702990" cy="33106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4684" y="2181497"/>
              <a:ext cx="7058162" cy="1349171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451" y="3489367"/>
            <a:ext cx="3009810" cy="10749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458" y="4577045"/>
            <a:ext cx="4037982" cy="162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16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6423" y="365126"/>
            <a:ext cx="7317377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wave equation with BCs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62451" y="1091455"/>
                <a:ext cx="10872052" cy="42124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 smtClean="0"/>
                  <a:t> on boundaries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2451" y="1091455"/>
                <a:ext cx="10872052" cy="421246"/>
              </a:xfrm>
              <a:blipFill>
                <a:blip r:embed="rId2"/>
                <a:stretch>
                  <a:fillRect t="-17391" b="-36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51" y="365126"/>
            <a:ext cx="2864520" cy="563512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7903029" y="1678991"/>
            <a:ext cx="3814354" cy="46956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Hyperbolic problem: </a:t>
            </a:r>
            <a:r>
              <a:rPr lang="en-US" sz="3200" dirty="0" err="1" smtClean="0"/>
              <a:t>nonstiff</a:t>
            </a:r>
            <a:r>
              <a:rPr lang="en-US" sz="3200" dirty="0" smtClean="0"/>
              <a:t> solver is fine </a:t>
            </a:r>
          </a:p>
          <a:p>
            <a:endParaRPr lang="en-US" sz="3200" dirty="0" smtClean="0"/>
          </a:p>
          <a:p>
            <a:r>
              <a:rPr lang="en-US" sz="3200" dirty="0" smtClean="0"/>
              <a:t>Plot answers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51" y="1675517"/>
            <a:ext cx="6166928" cy="13550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451" y="3193398"/>
            <a:ext cx="4079366" cy="153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46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6423" y="365126"/>
            <a:ext cx="7317377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wave equation with BCs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62451" y="1091455"/>
                <a:ext cx="10872052" cy="42124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 smtClean="0"/>
                  <a:t> on boundaries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2451" y="1091455"/>
                <a:ext cx="10872052" cy="421246"/>
              </a:xfrm>
              <a:blipFill>
                <a:blip r:embed="rId2"/>
                <a:stretch>
                  <a:fillRect t="-17391" b="-36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51" y="365126"/>
            <a:ext cx="2864520" cy="563512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7903029" y="1678991"/>
            <a:ext cx="3814354" cy="46956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Circular propagation outward from center</a:t>
            </a:r>
          </a:p>
          <a:p>
            <a:endParaRPr lang="en-US" sz="3200" dirty="0" smtClean="0"/>
          </a:p>
          <a:p>
            <a:r>
              <a:rPr lang="en-US" sz="3200" dirty="0" smtClean="0"/>
              <a:t>What happens when wave reaches boundary?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50" y="1910170"/>
            <a:ext cx="7136075" cy="390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64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6423" y="365126"/>
            <a:ext cx="7317377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wave equation with BCs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62451" y="1091455"/>
                <a:ext cx="10872052" cy="42124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 smtClean="0"/>
                  <a:t> on boundaries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2451" y="1091455"/>
                <a:ext cx="10872052" cy="421246"/>
              </a:xfrm>
              <a:blipFill>
                <a:blip r:embed="rId2"/>
                <a:stretch>
                  <a:fillRect t="-17391" b="-36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51" y="365126"/>
            <a:ext cx="2864520" cy="563512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7903029" y="2939143"/>
            <a:ext cx="3814354" cy="34355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Reflections from boundaries!</a:t>
            </a:r>
          </a:p>
          <a:p>
            <a:endParaRPr lang="en-US" sz="3200" dirty="0" smtClean="0"/>
          </a:p>
          <a:p>
            <a:r>
              <a:rPr lang="en-US" sz="3200" dirty="0" smtClean="0"/>
              <a:t>Leading edge flips to blue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51" y="1675518"/>
            <a:ext cx="6822566" cy="515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0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828" y="1874610"/>
            <a:ext cx="10515600" cy="223293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Section 13.3</a:t>
            </a:r>
            <a:b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Laplace and Poisson equations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03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Laplace and Poisson equations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52512" y="1053981"/>
                <a:ext cx="10515600" cy="5464385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Consider the heat equation in 2D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×[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3200" i="1" dirty="0"/>
              </a:p>
              <a:p>
                <a:r>
                  <a:rPr lang="en-US" sz="3200" dirty="0" smtClean="0"/>
                  <a:t>If we let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3200" dirty="0" smtClean="0"/>
                  <a:t>, then u will not depend on time anymore, and the steady state version will be obtained: say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The steady state satisfies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  <a:p>
                <a:r>
                  <a:rPr lang="en-US" sz="3200" dirty="0" smtClean="0"/>
                  <a:t>This is called a </a:t>
                </a:r>
                <a:r>
                  <a:rPr lang="en-US" sz="3200" i="1" dirty="0" smtClean="0"/>
                  <a:t>Poisson equation</a:t>
                </a:r>
              </a:p>
              <a:p>
                <a:r>
                  <a:rPr lang="en-US" sz="3200" dirty="0" smtClean="0"/>
                  <a:t>If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3200" dirty="0" smtClean="0"/>
                  <a:t>, then it is a </a:t>
                </a:r>
                <a:r>
                  <a:rPr lang="en-US" sz="3200" i="1" dirty="0" smtClean="0"/>
                  <a:t>Laplace equation</a:t>
                </a:r>
              </a:p>
              <a:p>
                <a:r>
                  <a:rPr lang="en-US" sz="3200" dirty="0" smtClean="0"/>
                  <a:t>The Laplace or Poisson equations are linear and second order: the type is elliptic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2512" y="1053981"/>
                <a:ext cx="10515600" cy="5464385"/>
              </a:xfrm>
              <a:blipFill>
                <a:blip r:embed="rId2"/>
                <a:stretch>
                  <a:fillRect l="-1333" t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832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Laplace and Poisson equations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52512" y="1053981"/>
                <a:ext cx="10515600" cy="5464385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So, we want to solve for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×[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3200" i="1" dirty="0"/>
              </a:p>
              <a:p>
                <a:r>
                  <a:rPr lang="en-US" sz="3200" dirty="0" smtClean="0"/>
                  <a:t>On the boundary, we consider only </a:t>
                </a:r>
                <a:r>
                  <a:rPr lang="en-US" sz="3200" dirty="0" err="1" smtClean="0"/>
                  <a:t>Dirichlet</a:t>
                </a:r>
                <a:r>
                  <a:rPr lang="en-US" sz="3200" dirty="0" smtClean="0"/>
                  <a:t> conditions: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  <a:p>
                <a:r>
                  <a:rPr lang="en-US" sz="3200" dirty="0" smtClean="0"/>
                  <a:t>The boundary function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 is given (known)</a:t>
                </a:r>
                <a:endParaRPr lang="en-US" sz="3200" dirty="0"/>
              </a:p>
              <a:p>
                <a:r>
                  <a:rPr lang="en-US" sz="3200" dirty="0" smtClean="0"/>
                  <a:t>There is a boundary value given at both sides in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 smtClean="0"/>
                  <a:t>: this is exactly what is need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Two boundary values in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200" dirty="0" smtClean="0"/>
                  <a:t> as well, perfect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This is the prototypical BVP in two dimensions: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3200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3200" dirty="0" smtClean="0"/>
                  <a:t> is the Laplacian operator (coordinate independent)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2512" y="1053981"/>
                <a:ext cx="10515600" cy="5464385"/>
              </a:xfrm>
              <a:blipFill>
                <a:blip r:embed="rId2"/>
                <a:stretch>
                  <a:fillRect l="-1333" t="-2232" b="-10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466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Discretizing the Poisson equation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52512" y="1053981"/>
                <a:ext cx="10515600" cy="5464385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Stick with Cartesian coordinates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×[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3200" i="1" dirty="0"/>
              </a:p>
              <a:p>
                <a:r>
                  <a:rPr lang="en-US" sz="3200" dirty="0" smtClean="0"/>
                  <a:t>We discretize </a:t>
                </a:r>
                <a:r>
                  <a:rPr lang="en-US" sz="3200" dirty="0" err="1" smtClean="0"/>
                  <a:t>x,y</a:t>
                </a:r>
                <a:r>
                  <a:rPr lang="en-US" sz="3200" dirty="0" smtClean="0"/>
                  <a:t> to get the grid</a:t>
                </a:r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Then want to find approximations to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i="0" dirty="0" err="1" smtClean="0">
                        <a:latin typeface="Cambria Math" panose="02040503050406030204" pitchFamily="18" charset="0"/>
                      </a:rPr>
                      <m:t>mtx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, that 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)≈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Create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</m:oMath>
                </a14:m>
                <a:r>
                  <a:rPr lang="en-US" sz="32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</m:oMath>
                </a14:m>
                <a:r>
                  <a:rPr lang="en-US" sz="3200" dirty="0" smtClean="0"/>
                  <a:t> as before </a:t>
                </a:r>
              </a:p>
              <a:p>
                <a:r>
                  <a:rPr lang="en-US" sz="3200" dirty="0" smtClean="0"/>
                  <a:t>Evaluate the forcing on the grid too: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i="0" dirty="0" err="1" smtClean="0">
                        <a:latin typeface="Cambria Math" panose="02040503050406030204" pitchFamily="18" charset="0"/>
                      </a:rPr>
                      <m:t>mtx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The discrete equation is then: </a:t>
                </a: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2512" y="1053981"/>
                <a:ext cx="10515600" cy="5464385"/>
              </a:xfrm>
              <a:blipFill>
                <a:blip r:embed="rId2"/>
                <a:stretch>
                  <a:fillRect l="-1333" t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283" y="2755373"/>
            <a:ext cx="5852667" cy="4328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226" y="5487759"/>
            <a:ext cx="2829334" cy="53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1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Sylvester equation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2512" y="1053981"/>
            <a:ext cx="10515600" cy="5464385"/>
          </a:xfrm>
        </p:spPr>
        <p:txBody>
          <a:bodyPr>
            <a:noAutofit/>
          </a:bodyPr>
          <a:lstStyle/>
          <a:p>
            <a:r>
              <a:rPr lang="en-US" sz="3200" dirty="0" smtClean="0"/>
              <a:t>The discrete equation is </a:t>
            </a:r>
          </a:p>
          <a:p>
            <a:endParaRPr lang="en-US" sz="3200" dirty="0" smtClean="0"/>
          </a:p>
          <a:p>
            <a:r>
              <a:rPr lang="en-US" sz="3200" dirty="0" smtClean="0"/>
              <a:t>Look carefully: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/>
              <a:t> </a:t>
            </a:r>
            <a:r>
              <a:rPr lang="en-US" sz="2800" dirty="0" smtClean="0"/>
              <a:t>the equation is linear for the elements of U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 smtClean="0"/>
              <a:t>the unknowns are multiplied on both left and right by coefficient matrices</a:t>
            </a:r>
          </a:p>
          <a:p>
            <a:r>
              <a:rPr lang="en-US" sz="3200" dirty="0" smtClean="0"/>
              <a:t>This is called a </a:t>
            </a:r>
            <a:r>
              <a:rPr lang="en-US" sz="3200" i="1" dirty="0" smtClean="0"/>
              <a:t>Sylvester equation</a:t>
            </a:r>
          </a:p>
          <a:p>
            <a:r>
              <a:rPr lang="en-US" sz="3200" dirty="0" smtClean="0"/>
              <a:t>For computing, we need to cast it into a different</a:t>
            </a:r>
            <a:r>
              <a:rPr lang="en-US" sz="3200" dirty="0"/>
              <a:t> </a:t>
            </a:r>
            <a:r>
              <a:rPr lang="en-US" sz="3200" dirty="0" smtClean="0"/>
              <a:t>form</a:t>
            </a:r>
          </a:p>
          <a:p>
            <a:r>
              <a:rPr lang="en-US" sz="3200" dirty="0" smtClean="0"/>
              <a:t>We introduce a new operation for this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591" y="1565634"/>
            <a:ext cx="3517426" cy="66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7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Tensor-product </a:t>
            </a:r>
            <a:r>
              <a:rPr lang="en-US" dirty="0" err="1" smtClean="0">
                <a:solidFill>
                  <a:srgbClr val="0070C0"/>
                </a:solidFill>
              </a:rPr>
              <a:t>discretizations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52512" y="1053981"/>
                <a:ext cx="10515600" cy="5464385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The simplest extension of a 1D interval to 2D is a rectangle</a:t>
                </a:r>
              </a:p>
              <a:p>
                <a:r>
                  <a:rPr lang="en-US" sz="3200" dirty="0" smtClean="0"/>
                  <a:t>We use this notation:</a:t>
                </a:r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The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3200" dirty="0" smtClean="0"/>
                  <a:t> symbol is a </a:t>
                </a:r>
                <a:r>
                  <a:rPr lang="en-US" sz="3200" i="1" dirty="0" smtClean="0"/>
                  <a:t>tensor product</a:t>
                </a:r>
              </a:p>
              <a:p>
                <a:r>
                  <a:rPr lang="en-US" sz="3200" dirty="0" smtClean="0"/>
                  <a:t>This is called a </a:t>
                </a:r>
                <a:r>
                  <a:rPr lang="en-US" sz="3200" i="1" dirty="0" smtClean="0"/>
                  <a:t>tensor-product domain</a:t>
                </a:r>
              </a:p>
              <a:p>
                <a:r>
                  <a:rPr lang="en-US" sz="3200" dirty="0" smtClean="0"/>
                  <a:t>We could 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dirty="0" err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3200" i="1" dirty="0" err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 dirty="0" err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 smtClean="0"/>
                  <a:t>for a square</a:t>
                </a:r>
              </a:p>
              <a:p>
                <a:r>
                  <a:rPr lang="en-US" sz="3200" dirty="0" smtClean="0"/>
                  <a:t>Discretization of a 2D tensor-product domain is </a:t>
                </a:r>
                <a:r>
                  <a:rPr lang="en-US" sz="3200" dirty="0" err="1" smtClean="0"/>
                  <a:t>straightfoward</a:t>
                </a:r>
                <a:endParaRPr lang="en-US" sz="3200" dirty="0"/>
              </a:p>
              <a:p>
                <a:endParaRPr lang="en-US" sz="3200" dirty="0" smtClean="0"/>
              </a:p>
              <a:p>
                <a:endParaRPr lang="en-US" sz="3200" dirty="0" smtClean="0"/>
              </a:p>
              <a:p>
                <a:endParaRPr lang="en-US" sz="32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2512" y="1053981"/>
                <a:ext cx="10515600" cy="5464385"/>
              </a:xfrm>
              <a:blipFill>
                <a:blip r:embed="rId2"/>
                <a:stretch>
                  <a:fillRect l="-1333" t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902" y="2181497"/>
            <a:ext cx="8010819" cy="57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4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8855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Kronecker</a:t>
            </a:r>
            <a:r>
              <a:rPr lang="en-US" dirty="0" smtClean="0">
                <a:solidFill>
                  <a:srgbClr val="0070C0"/>
                </a:solidFill>
              </a:rPr>
              <a:t> products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52512" y="1053981"/>
                <a:ext cx="10515600" cy="5464385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Let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 smtClean="0"/>
                  <a:t> be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3200" dirty="0" smtClean="0"/>
                  <a:t> be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The </a:t>
                </a:r>
                <a:r>
                  <a:rPr lang="en-US" sz="3200" dirty="0" err="1" smtClean="0"/>
                  <a:t>Kronecker</a:t>
                </a:r>
                <a:r>
                  <a:rPr lang="en-US" sz="3200" dirty="0" smtClean="0"/>
                  <a:t> product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3200" dirty="0" smtClean="0"/>
                  <a:t> is the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𝑚𝑝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𝑛𝑞</m:t>
                    </m:r>
                  </m:oMath>
                </a14:m>
                <a:r>
                  <a:rPr lang="en-US" sz="3200" dirty="0" smtClean="0"/>
                  <a:t> matrix defined by</a:t>
                </a:r>
              </a:p>
              <a:p>
                <a:endParaRPr lang="en-US" sz="3200" dirty="0" smtClean="0"/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There are no restrictions on the sizes of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3200" i="1" dirty="0" smtClean="0"/>
              </a:p>
              <a:p>
                <a:r>
                  <a:rPr lang="en-US" sz="3200" dirty="0" smtClean="0"/>
                  <a:t>Let’s do an example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2512" y="1053981"/>
                <a:ext cx="10515600" cy="5464385"/>
              </a:xfrm>
              <a:blipFill>
                <a:blip r:embed="rId2"/>
                <a:stretch>
                  <a:fillRect l="-1333" t="-2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773" y="2259874"/>
            <a:ext cx="5248322" cy="190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6423" y="365126"/>
            <a:ext cx="7317377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</a:t>
            </a:r>
            <a:r>
              <a:rPr lang="en-US" dirty="0" err="1" smtClean="0">
                <a:solidFill>
                  <a:srgbClr val="0070C0"/>
                </a:solidFill>
              </a:rPr>
              <a:t>Kronecker</a:t>
            </a:r>
            <a:r>
              <a:rPr lang="en-US" dirty="0" smtClean="0">
                <a:solidFill>
                  <a:srgbClr val="0070C0"/>
                </a:solidFill>
              </a:rPr>
              <a:t> products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/>
              <p:cNvSpPr txBox="1">
                <a:spLocks/>
              </p:cNvSpPr>
              <p:nvPr/>
            </p:nvSpPr>
            <p:spPr>
              <a:xfrm>
                <a:off x="7903029" y="1678991"/>
                <a:ext cx="3814354" cy="46956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3200" dirty="0" smtClean="0"/>
                  <a:t> matrices: output size depends on order</a:t>
                </a:r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First, manual evaluation, with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(2)(2)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(2)(3) </m:t>
                    </m:r>
                  </m:oMath>
                </a14:m>
                <a:r>
                  <a:rPr lang="en-US" sz="3200" dirty="0" smtClean="0"/>
                  <a:t> ouptut</a:t>
                </a:r>
                <a:endParaRPr lang="en-US" sz="3200" dirty="0"/>
              </a:p>
            </p:txBody>
          </p:sp>
        </mc:Choice>
        <mc:Fallback xmlns="">
          <p:sp>
            <p:nvSpPr>
              <p:cNvPr id="1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3029" y="1678991"/>
                <a:ext cx="3814354" cy="4695684"/>
              </a:xfrm>
              <a:prstGeom prst="rect">
                <a:avLst/>
              </a:prstGeom>
              <a:blipFill>
                <a:blip r:embed="rId2"/>
                <a:stretch>
                  <a:fillRect l="-3674" t="-2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50" y="438736"/>
            <a:ext cx="2843579" cy="5416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50" y="1053980"/>
            <a:ext cx="3373973" cy="25994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449" y="3726993"/>
            <a:ext cx="5397189" cy="254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4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6423" y="365126"/>
            <a:ext cx="7317377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</a:t>
            </a:r>
            <a:r>
              <a:rPr lang="en-US" dirty="0" err="1" smtClean="0">
                <a:solidFill>
                  <a:srgbClr val="0070C0"/>
                </a:solidFill>
              </a:rPr>
              <a:t>Kronecker</a:t>
            </a:r>
            <a:r>
              <a:rPr lang="en-US" dirty="0" smtClean="0">
                <a:solidFill>
                  <a:srgbClr val="0070C0"/>
                </a:solidFill>
              </a:rPr>
              <a:t> products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903029" y="3670769"/>
            <a:ext cx="3814354" cy="15806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Now use built in </a:t>
            </a:r>
            <a:r>
              <a:rPr lang="en-US" sz="3200" dirty="0" err="1" smtClean="0">
                <a:latin typeface="Courier" pitchFamily="49" charset="0"/>
              </a:rPr>
              <a:t>kron</a:t>
            </a:r>
            <a:r>
              <a:rPr lang="en-US" sz="3200" dirty="0" smtClean="0"/>
              <a:t> function</a:t>
            </a:r>
          </a:p>
          <a:p>
            <a:endParaRPr lang="en-US" sz="32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50" y="438736"/>
            <a:ext cx="2843579" cy="5416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50" y="1053981"/>
            <a:ext cx="5397189" cy="25431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50" y="3670769"/>
            <a:ext cx="5398783" cy="222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3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8855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Kronecker</a:t>
            </a:r>
            <a:r>
              <a:rPr lang="en-US" dirty="0" smtClean="0">
                <a:solidFill>
                  <a:srgbClr val="0070C0"/>
                </a:solidFill>
              </a:rPr>
              <a:t> products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52512" y="1053981"/>
                <a:ext cx="10515600" cy="5464385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The </a:t>
                </a:r>
                <a:r>
                  <a:rPr lang="en-US" sz="3200" dirty="0" err="1" smtClean="0"/>
                  <a:t>Kronecker</a:t>
                </a:r>
                <a:r>
                  <a:rPr lang="en-US" sz="3200" dirty="0" smtClean="0"/>
                  <a:t> product has a number of useful identities:</a:t>
                </a:r>
              </a:p>
              <a:p>
                <a:endParaRPr lang="en-US" sz="3200" dirty="0" smtClean="0"/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endParaRPr lang="en-US" sz="3200" dirty="0" smtClean="0"/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Now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 smtClean="0"/>
                  <a:t>,  and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3200" i="1" dirty="0" smtClean="0"/>
                  <a:t> </a:t>
                </a:r>
                <a:r>
                  <a:rPr lang="en-US" sz="3200" dirty="0" smtClean="0"/>
                  <a:t>must have appropriate sizes</a:t>
                </a:r>
              </a:p>
              <a:p>
                <a:r>
                  <a:rPr lang="en-US" sz="3200" dirty="0" smtClean="0"/>
                  <a:t>This one is crucial for our Sylvester equation: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2512" y="1053981"/>
                <a:ext cx="10515600" cy="5464385"/>
              </a:xfrm>
              <a:blipFill>
                <a:blip r:embed="rId2"/>
                <a:stretch>
                  <a:fillRect l="-1333" t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698" y="1593669"/>
            <a:ext cx="8414898" cy="27116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9550" y="5643153"/>
            <a:ext cx="4322624" cy="52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Poisson as a linear system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52512" y="1053981"/>
                <a:ext cx="10515600" cy="5464385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Now let’s go back and write the discrete equation </a:t>
                </a:r>
                <a:r>
                  <a:rPr lang="en-US" sz="3200" dirty="0"/>
                  <a:t>a</a:t>
                </a:r>
                <a:r>
                  <a:rPr lang="en-US" sz="3200" dirty="0" smtClean="0"/>
                  <a:t>s </a:t>
                </a:r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Here the identity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 is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+1)×(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32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3200" dirty="0" smtClean="0"/>
                  <a:t> is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+1)×(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3200" dirty="0" smtClean="0"/>
                  <a:t>  </a:t>
                </a:r>
              </a:p>
              <a:p>
                <a:r>
                  <a:rPr lang="en-US" sz="3200" dirty="0" smtClean="0"/>
                  <a:t>The identity matrices don’t change the equation but allow us to see how to rewrite it:</a:t>
                </a:r>
              </a:p>
              <a:p>
                <a:endParaRPr lang="en-US" sz="3200" dirty="0" smtClean="0"/>
              </a:p>
              <a:p>
                <a:endParaRPr lang="en-US" sz="3200" dirty="0"/>
              </a:p>
              <a:p>
                <a:r>
                  <a:rPr lang="en-US" sz="3200" dirty="0" smtClean="0"/>
                  <a:t>This equation fits the form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𝐴𝑢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3200" dirty="0" smtClean="0"/>
                  <a:t> </a:t>
                </a:r>
              </a:p>
              <a:p>
                <a:endParaRPr lang="en-US" sz="3200" i="1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2512" y="1053981"/>
                <a:ext cx="10515600" cy="5464385"/>
              </a:xfrm>
              <a:blipFill>
                <a:blip r:embed="rId2"/>
                <a:stretch>
                  <a:fillRect l="-1333" t="-2344" r="-1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566" y="1568407"/>
            <a:ext cx="4116457" cy="6130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1955" y="4284617"/>
            <a:ext cx="6852239" cy="71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7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Poisson as a linear system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52512" y="1053981"/>
                <a:ext cx="10515600" cy="5464385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In matrix vector form: 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endParaRPr lang="en-US" sz="3200" dirty="0"/>
              </a:p>
              <a:p>
                <a:r>
                  <a:rPr lang="en-US" sz="3200" dirty="0" smtClean="0"/>
                  <a:t>This equation fits the form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𝐴𝑢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3200" dirty="0" smtClean="0"/>
                  <a:t> with</a:t>
                </a:r>
                <a:endParaRPr lang="en-US" sz="3200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32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⨂</m:t>
                          </m:r>
                          <m:sSub>
                            <m:sSubPr>
                              <m:ctrlPr>
                                <a:rPr lang="en-US" sz="32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e>
                      </m:d>
                      <m:r>
                        <a:rPr lang="en-US" sz="32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en-US" sz="32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⨂</m:t>
                          </m:r>
                          <m:sSub>
                            <m:sSubPr>
                              <m:ctrlPr>
                                <a:rPr lang="en-US" sz="32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b="0" i="1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vec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</m:d>
                    </m:oMath>
                  </m:oMathPara>
                </a14:m>
                <a:endParaRPr lang="en-US" sz="3200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vec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i="1" dirty="0" smtClean="0">
                  <a:latin typeface="Cambria Math" panose="02040503050406030204" pitchFamily="18" charset="0"/>
                </a:endParaRPr>
              </a:p>
              <a:p>
                <a:r>
                  <a:rPr lang="en-US" sz="3200" dirty="0" smtClean="0"/>
                  <a:t>Let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3200" b="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3200" i="1" dirty="0" smtClean="0"/>
                  <a:t> </a:t>
                </a:r>
                <a:r>
                  <a:rPr lang="en-US" sz="3200" dirty="0" smtClean="0"/>
                  <a:t>and</a:t>
                </a:r>
                <a:r>
                  <a:rPr lang="en-US" sz="3200" i="1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3200" i="1" dirty="0" smtClean="0"/>
                  <a:t> </a:t>
                </a:r>
                <a:r>
                  <a:rPr lang="en-US" sz="3200" dirty="0" smtClean="0"/>
                  <a:t>are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endParaRPr lang="en-US" sz="3200" i="1" dirty="0" smtClean="0"/>
              </a:p>
              <a:p>
                <a:r>
                  <a:rPr lang="en-US" sz="3200" i="1" dirty="0" smtClean="0"/>
                  <a:t>A</a:t>
                </a:r>
                <a:r>
                  <a:rPr lang="en-US" sz="3200" dirty="0" smtClean="0"/>
                  <a:t> 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3200" i="1" dirty="0" smtClean="0"/>
              </a:p>
              <a:p>
                <a:endParaRPr lang="en-US" sz="3200" i="1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2512" y="1053981"/>
                <a:ext cx="10515600" cy="5464385"/>
              </a:xfrm>
              <a:blipFill>
                <a:blip r:embed="rId2"/>
                <a:stretch>
                  <a:fillRect l="-1333" t="-2344" b="-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192" y="1619794"/>
            <a:ext cx="6852239" cy="71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8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Poisson as a linear system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52512" y="1053981"/>
                <a:ext cx="10951808" cy="5464385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Now we need to incorporate the boundary conditions.</a:t>
                </a:r>
              </a:p>
              <a:p>
                <a:r>
                  <a:rPr lang="en-US" sz="3200" dirty="0" smtClean="0"/>
                  <a:t>We have unknowns numbered from 1 to N</a:t>
                </a:r>
              </a:p>
              <a:p>
                <a:r>
                  <a:rPr lang="en-US" sz="3200" dirty="0"/>
                  <a:t>R</a:t>
                </a:r>
                <a:r>
                  <a:rPr lang="en-US" sz="3200" dirty="0" smtClean="0"/>
                  <a:t>eshape the boundary matrix, we know which indices correspond to boundary points: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3200" dirty="0" smtClean="0"/>
                  <a:t> </a:t>
                </a:r>
                <a:r>
                  <a:rPr lang="en-US" sz="3200" dirty="0" err="1" smtClean="0"/>
                  <a:t>iff</a:t>
                </a:r>
                <a:r>
                  <a:rPr lang="en-US" sz="3200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3200" dirty="0" smtClean="0"/>
                  <a:t>is on boundary</a:t>
                </a:r>
              </a:p>
              <a:p>
                <a:r>
                  <a:rPr lang="en-US" sz="3200" dirty="0" smtClean="0"/>
                  <a:t>Replace those rows with </a:t>
                </a:r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r>
                  <a:rPr lang="en-US" sz="3200" dirty="0" smtClean="0"/>
                  <a:t>We can write this process in matrix form:</a:t>
                </a:r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But, rather than form these matrices, we use logical indexing</a:t>
                </a: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2512" y="1053981"/>
                <a:ext cx="10951808" cy="5464385"/>
              </a:xfrm>
              <a:blipFill>
                <a:blip r:embed="rId2"/>
                <a:stretch>
                  <a:fillRect l="-1280" t="-2344" r="-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533" y="3715974"/>
            <a:ext cx="2727936" cy="6339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821" y="4833258"/>
            <a:ext cx="2679123" cy="53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Poisson as a linear system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52512" y="1053981"/>
                <a:ext cx="10951808" cy="5464385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Now we need to incorporate the boundary conditions.</a:t>
                </a:r>
              </a:p>
              <a:p>
                <a:r>
                  <a:rPr lang="en-US" sz="3200" dirty="0" smtClean="0"/>
                  <a:t>We have unknowns numbered from 1 to N</a:t>
                </a:r>
              </a:p>
              <a:p>
                <a:r>
                  <a:rPr lang="en-US" sz="3200" dirty="0"/>
                  <a:t>R</a:t>
                </a:r>
                <a:r>
                  <a:rPr lang="en-US" sz="3200" dirty="0" smtClean="0"/>
                  <a:t>eshape the boundary matrix, we know which indices correspond to boundary points: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3200" dirty="0" smtClean="0"/>
                  <a:t> </a:t>
                </a:r>
                <a:r>
                  <a:rPr lang="en-US" sz="3200" dirty="0" err="1" smtClean="0"/>
                  <a:t>iff</a:t>
                </a:r>
                <a:r>
                  <a:rPr lang="en-US" sz="3200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3200" dirty="0" smtClean="0"/>
                  <a:t>is on boundary</a:t>
                </a:r>
              </a:p>
              <a:p>
                <a:r>
                  <a:rPr lang="en-US" sz="3200" dirty="0" smtClean="0"/>
                  <a:t>Replace those rows with </a:t>
                </a:r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We can write this process in matrix form: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3200" dirty="0" smtClean="0"/>
                  <a:t> is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3200" dirty="0" smtClean="0"/>
                  <a:t> identity with all rows set to zero except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3200" dirty="0" smtClean="0"/>
                  <a:t> </a:t>
                </a:r>
              </a:p>
              <a:p>
                <a:r>
                  <a:rPr lang="en-US" sz="3200" dirty="0" smtClean="0"/>
                  <a:t>But, rather than form these matrices, we use logical indexing</a:t>
                </a: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2512" y="1053981"/>
                <a:ext cx="10951808" cy="5464385"/>
              </a:xfrm>
              <a:blipFill>
                <a:blip r:embed="rId2"/>
                <a:stretch>
                  <a:fillRect l="-1280" t="-2344" r="-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555" y="3534572"/>
            <a:ext cx="2963067" cy="688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622" y="4287608"/>
            <a:ext cx="3104256" cy="62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0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6423" y="365126"/>
            <a:ext cx="7317377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Poisson </a:t>
            </a:r>
            <a:r>
              <a:rPr lang="en-US" dirty="0" err="1" smtClean="0">
                <a:solidFill>
                  <a:srgbClr val="0070C0"/>
                </a:solidFill>
              </a:rPr>
              <a:t>eqn</a:t>
            </a:r>
            <a:r>
              <a:rPr lang="en-US" dirty="0" smtClean="0">
                <a:solidFill>
                  <a:srgbClr val="0070C0"/>
                </a:solidFill>
              </a:rPr>
              <a:t> solution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/>
              <p:cNvSpPr txBox="1">
                <a:spLocks/>
              </p:cNvSpPr>
              <p:nvPr/>
            </p:nvSpPr>
            <p:spPr>
              <a:xfrm>
                <a:off x="7695111" y="1251978"/>
                <a:ext cx="3814354" cy="48745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200" dirty="0" smtClean="0"/>
                  <a:t>Specify </a:t>
                </a:r>
                <a:r>
                  <a:rPr lang="en-US" sz="3200" dirty="0" err="1" smtClean="0"/>
                  <a:t>rhs</a:t>
                </a:r>
                <a:r>
                  <a:rPr lang="en-US" sz="3200" dirty="0" smtClean="0"/>
                  <a:t> function </a:t>
                </a:r>
              </a:p>
              <a:p>
                <a:r>
                  <a:rPr lang="en-US" sz="3200" dirty="0" smtClean="0"/>
                  <a:t>Simple discretization</a:t>
                </a:r>
              </a:p>
              <a:p>
                <a:r>
                  <a:rPr lang="en-US" sz="3200" dirty="0" err="1" smtClean="0"/>
                  <a:t>rhs</a:t>
                </a:r>
                <a:r>
                  <a:rPr lang="en-US" sz="3200" dirty="0" smtClean="0"/>
                  <a:t> function on grid</a:t>
                </a:r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Create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 smtClean="0"/>
                  <a:t> and spy(A)</a:t>
                </a:r>
              </a:p>
              <a:p>
                <a:endParaRPr lang="en-US" sz="3200" dirty="0" smtClean="0"/>
              </a:p>
            </p:txBody>
          </p:sp>
        </mc:Choice>
        <mc:Fallback xmlns="">
          <p:sp>
            <p:nvSpPr>
              <p:cNvPr id="1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5111" y="1251978"/>
                <a:ext cx="3814354" cy="4874501"/>
              </a:xfrm>
              <a:prstGeom prst="rect">
                <a:avLst/>
              </a:prstGeom>
              <a:blipFill>
                <a:blip r:embed="rId2"/>
                <a:stretch>
                  <a:fillRect l="-3674" t="-2625" r="-2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44" y="365125"/>
            <a:ext cx="2703543" cy="5623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744" y="1053981"/>
            <a:ext cx="3710629" cy="3959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44" y="1760584"/>
            <a:ext cx="5566669" cy="7564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744" y="2853011"/>
            <a:ext cx="1661160" cy="3706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933" y="3410871"/>
            <a:ext cx="5827128" cy="3501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683" y="3793804"/>
            <a:ext cx="965427" cy="2798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7808" y="3793804"/>
            <a:ext cx="2608066" cy="305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4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6423" y="365126"/>
            <a:ext cx="7317377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Poisson </a:t>
            </a:r>
            <a:r>
              <a:rPr lang="en-US" dirty="0" err="1" smtClean="0">
                <a:solidFill>
                  <a:srgbClr val="0070C0"/>
                </a:solidFill>
              </a:rPr>
              <a:t>eqn</a:t>
            </a:r>
            <a:r>
              <a:rPr lang="en-US" dirty="0" smtClean="0">
                <a:solidFill>
                  <a:srgbClr val="0070C0"/>
                </a:solidFill>
              </a:rPr>
              <a:t> solution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/>
              <p:cNvSpPr txBox="1">
                <a:spLocks/>
              </p:cNvSpPr>
              <p:nvPr/>
            </p:nvSpPr>
            <p:spPr>
              <a:xfrm>
                <a:off x="7695111" y="1251978"/>
                <a:ext cx="3814354" cy="48745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200" dirty="0" err="1" smtClean="0"/>
                  <a:t>Rhs</a:t>
                </a:r>
                <a:r>
                  <a:rPr lang="en-US" sz="3200" dirty="0" smtClean="0"/>
                  <a:t> is </a:t>
                </a:r>
                <a:r>
                  <a:rPr lang="en-US" sz="3200" dirty="0" err="1" smtClean="0"/>
                  <a:t>vec</a:t>
                </a:r>
                <a:r>
                  <a:rPr lang="en-US" sz="3200" dirty="0"/>
                  <a:t>(</a:t>
                </a:r>
                <a:r>
                  <a:rPr lang="en-US" sz="3200" dirty="0" smtClean="0"/>
                  <a:t>F)</a:t>
                </a:r>
              </a:p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=42</m:t>
                    </m:r>
                  </m:oMath>
                </a14:m>
                <a:r>
                  <a:rPr lang="en-US" sz="3200" dirty="0" smtClean="0"/>
                  <a:t> here</a:t>
                </a:r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Show boundary points</a:t>
                </a:r>
              </a:p>
            </p:txBody>
          </p:sp>
        </mc:Choice>
        <mc:Fallback xmlns="">
          <p:sp>
            <p:nvSpPr>
              <p:cNvPr id="1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5111" y="1251978"/>
                <a:ext cx="3814354" cy="4874501"/>
              </a:xfrm>
              <a:prstGeom prst="rect">
                <a:avLst/>
              </a:prstGeom>
              <a:blipFill>
                <a:blip r:embed="rId2"/>
                <a:stretch>
                  <a:fillRect l="-3674" t="-2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44" y="365125"/>
            <a:ext cx="2703543" cy="5623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b="60238"/>
          <a:stretch/>
        </p:blipFill>
        <p:spPr>
          <a:xfrm>
            <a:off x="732744" y="1053981"/>
            <a:ext cx="2428467" cy="722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44" y="2648165"/>
            <a:ext cx="5285514" cy="4195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2148" t="61864" r="-2148" b="-2876"/>
          <a:stretch/>
        </p:blipFill>
        <p:spPr>
          <a:xfrm>
            <a:off x="732744" y="1903068"/>
            <a:ext cx="2432515" cy="74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Tensor-product </a:t>
            </a:r>
            <a:r>
              <a:rPr lang="en-US" dirty="0" err="1" smtClean="0">
                <a:solidFill>
                  <a:srgbClr val="0070C0"/>
                </a:solidFill>
              </a:rPr>
              <a:t>discretizations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52512" y="1053981"/>
                <a:ext cx="10515600" cy="5464385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Say we have two 1D intervals discretized already:</a:t>
                </a:r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r>
                  <a:rPr lang="en-US" sz="3200" dirty="0" smtClean="0"/>
                  <a:t>It is natural to discretize the region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sz="3200" dirty="0" smtClean="0"/>
                  <a:t>as</a:t>
                </a:r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This means that we index each of the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200" dirty="0" smtClean="0"/>
                  <a:t> points the same way</a:t>
                </a:r>
              </a:p>
              <a:p>
                <a:r>
                  <a:rPr lang="en-US" sz="3200" dirty="0" smtClean="0"/>
                  <a:t>We follow convention and require</a:t>
                </a:r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Thus we have a doubly-ordered sequence</a:t>
                </a:r>
              </a:p>
              <a:p>
                <a:endParaRPr lang="en-US" sz="32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2512" y="1053981"/>
                <a:ext cx="10515600" cy="5464385"/>
              </a:xfrm>
              <a:blipFill>
                <a:blip r:embed="rId2"/>
                <a:stretch>
                  <a:fillRect l="-1333" t="-2344" b="-4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055" y="1742836"/>
            <a:ext cx="3896660" cy="8425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2141" y="3274212"/>
            <a:ext cx="6244170" cy="5864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8422" y="5512527"/>
            <a:ext cx="6766545" cy="39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62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6423" y="365126"/>
            <a:ext cx="7317377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Poisson </a:t>
            </a:r>
            <a:r>
              <a:rPr lang="en-US" dirty="0" err="1" smtClean="0">
                <a:solidFill>
                  <a:srgbClr val="0070C0"/>
                </a:solidFill>
              </a:rPr>
              <a:t>eqn</a:t>
            </a:r>
            <a:r>
              <a:rPr lang="en-US" dirty="0" smtClean="0">
                <a:solidFill>
                  <a:srgbClr val="0070C0"/>
                </a:solidFill>
              </a:rPr>
              <a:t> solution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/>
              <p:cNvSpPr txBox="1">
                <a:spLocks/>
              </p:cNvSpPr>
              <p:nvPr/>
            </p:nvSpPr>
            <p:spPr>
              <a:xfrm>
                <a:off x="8838279" y="1251978"/>
                <a:ext cx="2918292" cy="236643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200" dirty="0" smtClean="0"/>
                  <a:t>Rows of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3200" dirty="0" smtClean="0"/>
                  <a:t> corresponding to boundaries replace same rows of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8279" y="1251978"/>
                <a:ext cx="2918292" cy="2366433"/>
              </a:xfrm>
              <a:prstGeom prst="rect">
                <a:avLst/>
              </a:prstGeom>
              <a:blipFill>
                <a:blip r:embed="rId2"/>
                <a:stretch>
                  <a:fillRect l="-4802" t="-5141" r="-3967" b="-5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44" y="365125"/>
            <a:ext cx="2703543" cy="5623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743" y="1109103"/>
            <a:ext cx="2882093" cy="4323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42" y="1723058"/>
            <a:ext cx="8105537" cy="7458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742" y="2650521"/>
            <a:ext cx="3538812" cy="40754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1554" y="2650521"/>
            <a:ext cx="3448596" cy="403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65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6423" y="365126"/>
            <a:ext cx="7317377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Poisson </a:t>
            </a:r>
            <a:r>
              <a:rPr lang="en-US" dirty="0" err="1" smtClean="0">
                <a:solidFill>
                  <a:srgbClr val="0070C0"/>
                </a:solidFill>
              </a:rPr>
              <a:t>eqn</a:t>
            </a:r>
            <a:r>
              <a:rPr lang="en-US" dirty="0" smtClean="0">
                <a:solidFill>
                  <a:srgbClr val="0070C0"/>
                </a:solidFill>
              </a:rPr>
              <a:t> solution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/>
              <p:cNvSpPr txBox="1">
                <a:spLocks/>
              </p:cNvSpPr>
              <p:nvPr/>
            </p:nvSpPr>
            <p:spPr>
              <a:xfrm>
                <a:off x="8838279" y="1251978"/>
                <a:ext cx="2918292" cy="29803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200" dirty="0" smtClean="0"/>
                  <a:t>Rows of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3200" dirty="0" smtClean="0"/>
                  <a:t> corresponding to boundaries replaced too</a:t>
                </a:r>
              </a:p>
              <a:p>
                <a:r>
                  <a:rPr lang="en-US" sz="3200" dirty="0" smtClean="0"/>
                  <a:t>Then solve and plot!</a:t>
                </a:r>
                <a:endParaRPr lang="en-US" sz="3200" dirty="0"/>
              </a:p>
            </p:txBody>
          </p:sp>
        </mc:Choice>
        <mc:Fallback xmlns="">
          <p:sp>
            <p:nvSpPr>
              <p:cNvPr id="1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8279" y="1251978"/>
                <a:ext cx="2918292" cy="2980388"/>
              </a:xfrm>
              <a:prstGeom prst="rect">
                <a:avLst/>
              </a:prstGeom>
              <a:blipFill>
                <a:blip r:embed="rId2"/>
                <a:stretch>
                  <a:fillRect l="-4802" t="-4090" r="-7724" b="-24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44" y="365125"/>
            <a:ext cx="2703543" cy="5623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744" y="1053981"/>
            <a:ext cx="2631767" cy="3698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44" y="1730964"/>
            <a:ext cx="7549107" cy="494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Implementation in a function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2512" y="1053981"/>
            <a:ext cx="10951808" cy="5464385"/>
          </a:xfrm>
        </p:spPr>
        <p:txBody>
          <a:bodyPr>
            <a:noAutofit/>
          </a:bodyPr>
          <a:lstStyle/>
          <a:p>
            <a:r>
              <a:rPr lang="en-US" sz="3200" dirty="0" smtClean="0"/>
              <a:t>We don’t want to type in lots of commands to set up each problem…</a:t>
            </a:r>
          </a:p>
          <a:p>
            <a:r>
              <a:rPr lang="en-US" sz="3200" dirty="0" smtClean="0"/>
              <a:t>What we just did is in Function 13.3.1 (</a:t>
            </a:r>
            <a:r>
              <a:rPr lang="en-US" sz="3200" dirty="0" err="1" smtClean="0"/>
              <a:t>poissonfd.m</a:t>
            </a:r>
            <a:r>
              <a:rPr lang="en-US" sz="32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7654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06" y="0"/>
            <a:ext cx="78713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1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6423" y="365126"/>
            <a:ext cx="7317377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Poisson </a:t>
            </a:r>
            <a:r>
              <a:rPr lang="en-US" dirty="0" err="1" smtClean="0">
                <a:solidFill>
                  <a:srgbClr val="0070C0"/>
                </a:solidFill>
              </a:rPr>
              <a:t>eqn</a:t>
            </a:r>
            <a:r>
              <a:rPr lang="en-US" dirty="0" smtClean="0">
                <a:solidFill>
                  <a:srgbClr val="0070C0"/>
                </a:solidFill>
              </a:rPr>
              <a:t> solution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/>
              <p:cNvSpPr txBox="1">
                <a:spLocks/>
              </p:cNvSpPr>
              <p:nvPr/>
            </p:nvSpPr>
            <p:spPr>
              <a:xfrm>
                <a:off x="836023" y="1251977"/>
                <a:ext cx="10517777" cy="44695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200" dirty="0" smtClean="0"/>
                  <a:t>Create problem from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 dirty="0" err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i="1" dirty="0" err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i="1" dirty="0" err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3200" i="1" dirty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⁡(3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 smtClean="0"/>
              </a:p>
              <a:p>
                <a:r>
                  <a:rPr lang="en-US" sz="3200" dirty="0" smtClean="0"/>
                  <a:t>Use </a:t>
                </a:r>
                <a:r>
                  <a:rPr lang="en-US" sz="3200" dirty="0" err="1" smtClean="0"/>
                  <a:t>rhs</a:t>
                </a:r>
                <a:r>
                  <a:rPr lang="en-US" sz="3200" dirty="0" smtClean="0"/>
                  <a:t> that comes from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One gets</a:t>
                </a:r>
              </a:p>
              <a:p>
                <a:endParaRPr lang="en-US" sz="3200" dirty="0"/>
              </a:p>
              <a:p>
                <a:r>
                  <a:rPr lang="en-US" sz="3200" dirty="0" smtClean="0"/>
                  <a:t>Then use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3200" dirty="0" smtClean="0"/>
                  <a:t> to get boundary points</a:t>
                </a:r>
              </a:p>
              <a:p>
                <a:r>
                  <a:rPr lang="en-US" sz="3200" dirty="0" smtClean="0"/>
                  <a:t>So far, just working backward to specify the problem with a known solutions</a:t>
                </a:r>
              </a:p>
              <a:p>
                <a:endParaRPr lang="en-US" sz="3200" dirty="0" smtClean="0"/>
              </a:p>
            </p:txBody>
          </p:sp>
        </mc:Choice>
        <mc:Fallback xmlns="">
          <p:sp>
            <p:nvSpPr>
              <p:cNvPr id="1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023" y="1251977"/>
                <a:ext cx="10517777" cy="4469553"/>
              </a:xfrm>
              <a:prstGeom prst="rect">
                <a:avLst/>
              </a:prstGeom>
              <a:blipFill>
                <a:blip r:embed="rId2"/>
                <a:stretch>
                  <a:fillRect l="-1333" t="-2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05" y="365125"/>
            <a:ext cx="2815108" cy="5362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6925" y="3278777"/>
            <a:ext cx="6852823" cy="48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7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6423" y="365126"/>
            <a:ext cx="7317377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Poisson </a:t>
            </a:r>
            <a:r>
              <a:rPr lang="en-US" dirty="0" err="1" smtClean="0">
                <a:solidFill>
                  <a:srgbClr val="0070C0"/>
                </a:solidFill>
              </a:rPr>
              <a:t>eqn</a:t>
            </a:r>
            <a:r>
              <a:rPr lang="en-US" dirty="0" smtClean="0">
                <a:solidFill>
                  <a:srgbClr val="0070C0"/>
                </a:solidFill>
              </a:rPr>
              <a:t> solution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895806" y="1251977"/>
            <a:ext cx="2457994" cy="44695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err="1" smtClean="0"/>
              <a:t>Rhs</a:t>
            </a:r>
            <a:r>
              <a:rPr lang="en-US" sz="3200" dirty="0" smtClean="0"/>
              <a:t>, boundary function, domain</a:t>
            </a:r>
            <a:endParaRPr lang="en-US" sz="3200" dirty="0"/>
          </a:p>
          <a:p>
            <a:r>
              <a:rPr lang="en-US" sz="3200" dirty="0" smtClean="0"/>
              <a:t>Solve and plot!</a:t>
            </a:r>
          </a:p>
          <a:p>
            <a:endParaRPr lang="en-US" sz="32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05" y="365125"/>
            <a:ext cx="2815108" cy="5362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04" y="1223794"/>
            <a:ext cx="7301181" cy="9968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604" y="2390499"/>
            <a:ext cx="7148922" cy="446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7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6423" y="365126"/>
            <a:ext cx="7317377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Poisson </a:t>
            </a:r>
            <a:r>
              <a:rPr lang="en-US" dirty="0" err="1" smtClean="0">
                <a:solidFill>
                  <a:srgbClr val="0070C0"/>
                </a:solidFill>
              </a:rPr>
              <a:t>eqn</a:t>
            </a:r>
            <a:r>
              <a:rPr lang="en-US" dirty="0" smtClean="0">
                <a:solidFill>
                  <a:srgbClr val="0070C0"/>
                </a:solidFill>
              </a:rPr>
              <a:t> solution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785463" y="1645920"/>
            <a:ext cx="3568337" cy="4075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Investigate the error</a:t>
            </a:r>
            <a:endParaRPr lang="en-US" sz="3200" dirty="0"/>
          </a:p>
          <a:p>
            <a:r>
              <a:rPr lang="en-US" sz="3200" dirty="0" smtClean="0"/>
              <a:t>Very smooth, and small</a:t>
            </a:r>
          </a:p>
          <a:p>
            <a:r>
              <a:rPr lang="en-US" sz="3200" dirty="0" smtClean="0"/>
              <a:t>Must be zero on the boundary</a:t>
            </a:r>
          </a:p>
          <a:p>
            <a:endParaRPr lang="en-US" sz="32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05" y="365125"/>
            <a:ext cx="2815108" cy="5362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04" y="1251977"/>
            <a:ext cx="4755757" cy="486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46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Accuracy and computational cost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52512" y="1053981"/>
                <a:ext cx="10951808" cy="5464385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Let m=n, so the size of the system is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The error is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, which is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The coefficient matrix is sparse, but has identical upper and lower bandwidth that is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Sparse </a:t>
                </a:r>
                <a:r>
                  <a:rPr lang="en-US" sz="3200" dirty="0" err="1" smtClean="0"/>
                  <a:t>Cholesky</a:t>
                </a:r>
                <a:r>
                  <a:rPr lang="en-US" sz="3200" dirty="0" smtClean="0"/>
                  <a:t> factorization can be no better than    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 smtClean="0"/>
                  <a:t>flops</a:t>
                </a:r>
              </a:p>
              <a:p>
                <a:r>
                  <a:rPr lang="en-US" sz="3200" dirty="0" smtClean="0"/>
                  <a:t>If we use computing time T as the input parameter, then       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/4</m:t>
                        </m:r>
                      </m:sup>
                    </m:sSup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The error would be reduced by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Much computing time added for gradual improvement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2512" y="1053981"/>
                <a:ext cx="10951808" cy="5464385"/>
              </a:xfrm>
              <a:blipFill>
                <a:blip r:embed="rId2"/>
                <a:stretch>
                  <a:fillRect l="-1280" t="-2232" b="-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760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828" y="1874610"/>
            <a:ext cx="10515600" cy="223293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Section 13.4</a:t>
            </a:r>
            <a:b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Nonlinear elliptic problems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77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Nonlinear elliptic equations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2512" y="1053981"/>
            <a:ext cx="10515600" cy="5464385"/>
          </a:xfrm>
        </p:spPr>
        <p:txBody>
          <a:bodyPr>
            <a:noAutofit/>
          </a:bodyPr>
          <a:lstStyle/>
          <a:p>
            <a:r>
              <a:rPr lang="en-US" sz="3200" dirty="0" smtClean="0"/>
              <a:t>In the final section we cover, the problems are elliptic in nature and nonlinear</a:t>
            </a:r>
          </a:p>
          <a:p>
            <a:r>
              <a:rPr lang="en-US" sz="3200" dirty="0" smtClean="0"/>
              <a:t>Here’s one example with the Laplacian being the highest derivatives</a:t>
            </a:r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 smtClean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99" y="3179717"/>
            <a:ext cx="10487713" cy="333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88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Tensor-product </a:t>
            </a:r>
            <a:r>
              <a:rPr lang="en-US" dirty="0" err="1" smtClean="0">
                <a:solidFill>
                  <a:srgbClr val="0070C0"/>
                </a:solidFill>
              </a:rPr>
              <a:t>discretizations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52512" y="1053981"/>
                <a:ext cx="10515600" cy="5464385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The discretization of the region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dirty="0" smtClean="0"/>
                  <a:t> is a </a:t>
                </a:r>
                <a:r>
                  <a:rPr lang="en-US" sz="3200" i="1" dirty="0" smtClean="0"/>
                  <a:t>tensor-product grid</a:t>
                </a:r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r>
                  <a:rPr lang="en-US" sz="3200" dirty="0" smtClean="0"/>
                  <a:t>This grid is precisely the tensor product of the individual 1D grids</a:t>
                </a:r>
              </a:p>
              <a:p>
                <a:r>
                  <a:rPr lang="en-US" sz="3200" dirty="0" smtClean="0"/>
                  <a:t>We now turn to functions on 2D grids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2512" y="1053981"/>
                <a:ext cx="10515600" cy="5464385"/>
              </a:xfrm>
              <a:blipFill>
                <a:blip r:embed="rId2"/>
                <a:stretch>
                  <a:fillRect l="-1333" t="-2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915" y="1941800"/>
            <a:ext cx="6244170" cy="58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05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Nonlinear elliptic equations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52512" y="1053981"/>
                <a:ext cx="10515600" cy="5464385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The general form we consider is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e>
                      </m:d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×[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3200" i="1" dirty="0"/>
              </a:p>
              <a:p>
                <a:r>
                  <a:rPr lang="en-US" sz="3200" dirty="0" smtClean="0"/>
                  <a:t>Let the region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3200" dirty="0" smtClean="0"/>
                  <a:t> be the rectangle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×[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The BCs on the boundaries of R are also needed: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  <a:p>
                <a:r>
                  <a:rPr lang="en-US" sz="3200" dirty="0" smtClean="0"/>
                  <a:t>We typically use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, with derivatives implied</a:t>
                </a:r>
                <a:endParaRPr lang="en-US" sz="3200" i="1" dirty="0" smtClean="0"/>
              </a:p>
              <a:p>
                <a:r>
                  <a:rPr lang="en-US" sz="3200" dirty="0" smtClean="0"/>
                  <a:t>Let m=n for our discretization to make things easier</a:t>
                </a:r>
              </a:p>
              <a:p>
                <a:r>
                  <a:rPr lang="en-US" sz="3200" dirty="0" smtClean="0"/>
                  <a:t>Then the grid has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200" dirty="0" smtClean="0"/>
                  <a:t> points, including boundaries</a:t>
                </a:r>
              </a:p>
              <a:p>
                <a:r>
                  <a:rPr lang="en-US" sz="3200" dirty="0" smtClean="0"/>
                  <a:t>After collocation, unknowns are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i="0" dirty="0" err="1" smtClean="0">
                        <a:latin typeface="Cambria Math" panose="02040503050406030204" pitchFamily="18" charset="0"/>
                      </a:rPr>
                      <m:t>vec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, the PDE becomes the vector function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3200" b="1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2512" y="1053981"/>
                <a:ext cx="10515600" cy="5464385"/>
              </a:xfrm>
              <a:blipFill>
                <a:blip r:embed="rId2"/>
                <a:stretch>
                  <a:fillRect l="-1333" t="-2344" r="-812" b="-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118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Nonlinear elliptic equations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2512" y="1053981"/>
            <a:ext cx="10515600" cy="5464385"/>
          </a:xfrm>
        </p:spPr>
        <p:txBody>
          <a:bodyPr>
            <a:noAutofit/>
          </a:bodyPr>
          <a:lstStyle/>
          <a:p>
            <a:r>
              <a:rPr lang="en-US" sz="3200" dirty="0" smtClean="0"/>
              <a:t>As in the last section, we need boundary conditions, and in matrix form, we could write this process as</a:t>
            </a:r>
          </a:p>
          <a:p>
            <a:pPr marL="0" indent="0">
              <a:buNone/>
            </a:pPr>
            <a:endParaRPr lang="en-US" sz="3200" i="1" dirty="0"/>
          </a:p>
          <a:p>
            <a:r>
              <a:rPr lang="en-US" sz="3200" dirty="0" smtClean="0"/>
              <a:t>The full PDE problem has become the algebraic root-finding problem</a:t>
            </a:r>
          </a:p>
          <a:p>
            <a:endParaRPr lang="en-US" sz="3200" dirty="0" smtClean="0"/>
          </a:p>
          <a:p>
            <a:r>
              <a:rPr lang="en-US" sz="3200" dirty="0" smtClean="0"/>
              <a:t>We have solved this kind of problem with Newton or quasi-Newton methods (sections 4.5 and 4.6)</a:t>
            </a:r>
          </a:p>
          <a:p>
            <a:endParaRPr lang="en-US" sz="3200" dirty="0"/>
          </a:p>
          <a:p>
            <a:r>
              <a:rPr lang="en-US" sz="3200" dirty="0" smtClean="0"/>
              <a:t>Let’s use the Newton approach for now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836" y="2079702"/>
            <a:ext cx="4861153" cy="6098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686" y="3206811"/>
            <a:ext cx="1634627" cy="5793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6870" y="5094516"/>
            <a:ext cx="6081534" cy="69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86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Finding the Jacobian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52512" y="1053981"/>
                <a:ext cx="10515600" cy="5464385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For Newton’s method, we need the Jacobian matrix </a:t>
                </a:r>
              </a:p>
              <a:p>
                <a:pPr marL="0" indent="0">
                  <a:buNone/>
                </a:pPr>
                <a:endParaRPr lang="en-US" sz="3200" i="1" dirty="0"/>
              </a:p>
              <a:p>
                <a:r>
                  <a:rPr lang="en-US" sz="3200" dirty="0" smtClean="0"/>
                  <a:t>The boundary conditions present no complication: they just specify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sz="3200" dirty="0" smtClean="0"/>
                  <a:t> there</a:t>
                </a:r>
              </a:p>
              <a:p>
                <a:r>
                  <a:rPr lang="en-US" sz="3200" dirty="0" smtClean="0"/>
                  <a:t>Returning to our algebraic equation and differentiating </a:t>
                </a:r>
                <a:r>
                  <a:rPr lang="en-US" sz="3200" dirty="0" err="1" smtClean="0"/>
                  <a:t>wrt</a:t>
                </a:r>
                <a:r>
                  <a:rPr lang="en-US" sz="3200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sz="3200" dirty="0" smtClean="0"/>
                  <a:t>,</a:t>
                </a:r>
              </a:p>
              <a:p>
                <a:endParaRPr lang="en-US" sz="3200" dirty="0" smtClean="0"/>
              </a:p>
              <a:p>
                <a:endParaRPr lang="en-US" sz="3200" dirty="0"/>
              </a:p>
              <a:p>
                <a:r>
                  <a:rPr lang="en-US" sz="3200" dirty="0" smtClean="0"/>
                  <a:t>Once we have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’(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, it is easy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2512" y="1053981"/>
                <a:ext cx="10515600" cy="5464385"/>
              </a:xfrm>
              <a:blipFill>
                <a:blip r:embed="rId2"/>
                <a:stretch>
                  <a:fillRect l="-1333" t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286" y="1564531"/>
            <a:ext cx="5615427" cy="6456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5291" y="915756"/>
            <a:ext cx="585990" cy="6487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9404" y="3786173"/>
            <a:ext cx="5221927" cy="6551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0273" y="4547488"/>
            <a:ext cx="4300077" cy="68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92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Finding the Jacobian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52512" y="1053981"/>
                <a:ext cx="10515600" cy="5464385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The approach we take to get </a:t>
                </a:r>
                <a14:m>
                  <m:oMath xmlns:m="http://schemas.openxmlformats.org/officeDocument/2006/math">
                    <m:r>
                      <a:rPr lang="en-US" sz="3200" b="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’(</m:t>
                    </m:r>
                    <m:r>
                      <a:rPr lang="en-US" sz="3200" b="0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3200" dirty="0" smtClean="0"/>
                  <a:t>is to apply</a:t>
                </a:r>
              </a:p>
              <a:p>
                <a:pPr marL="0" indent="0">
                  <a:buNone/>
                </a:pPr>
                <a:endParaRPr lang="en-US" sz="3200" i="1" dirty="0" smtClean="0"/>
              </a:p>
              <a:p>
                <a:pPr marL="0" indent="0">
                  <a:buNone/>
                </a:pPr>
                <a:endParaRPr lang="en-US" sz="3200" i="1" dirty="0"/>
              </a:p>
              <a:p>
                <a:r>
                  <a:rPr lang="en-US" sz="3200" dirty="0" smtClean="0"/>
                  <a:t>The result is a matrix function, and here’s how we do it: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 smtClean="0"/>
                  <a:t>Write out the continuous function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800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800" b="0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 smtClean="0"/>
                  <a:t> from the PDE (not discretized yet).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 smtClean="0"/>
                  <a:t>Expand the function in a Taylor series through first order in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800" dirty="0" smtClean="0"/>
                  <a:t>. Each of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 err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8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 err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800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800" dirty="0" smtClean="0"/>
                  <a:t>, </a:t>
                </a:r>
                <a:r>
                  <a:rPr lang="en-US" sz="2800" dirty="0" err="1" smtClean="0"/>
                  <a:t>etc</a:t>
                </a:r>
                <a:r>
                  <a:rPr lang="en-US" sz="2800" dirty="0" smtClean="0"/>
                  <a:t> is expanded. Check:  setting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dirty="0" smtClean="0"/>
                  <a:t> should recover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 smtClean="0"/>
                  <a:t>.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/>
                  <a:t>F</a:t>
                </a:r>
                <a:r>
                  <a:rPr lang="en-US" sz="2800" dirty="0" smtClean="0"/>
                  <a:t>rom the result of step 2, keep only the terms proportional to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800" dirty="0" smtClean="0"/>
                  <a:t> (the linear terms).  Discretize these terms to obtain the matrix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2512" y="1053981"/>
                <a:ext cx="10515600" cy="5464385"/>
              </a:xfrm>
              <a:blipFill>
                <a:blip r:embed="rId2"/>
                <a:stretch>
                  <a:fillRect l="-1333" t="-2232" r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658" y="1586502"/>
            <a:ext cx="4191691" cy="10934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3409" y="6214983"/>
            <a:ext cx="1742187" cy="40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4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1" y="365125"/>
            <a:ext cx="7759337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MEMS membrane problem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36023" y="1251977"/>
            <a:ext cx="10517777" cy="44695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Return to MEMS membrane PDE:</a:t>
            </a:r>
          </a:p>
          <a:p>
            <a:endParaRPr lang="en-US" sz="3200" dirty="0" smtClean="0"/>
          </a:p>
          <a:p>
            <a:endParaRPr lang="en-US" sz="3200" dirty="0"/>
          </a:p>
          <a:p>
            <a:r>
              <a:rPr lang="en-US" sz="3200" dirty="0" smtClean="0"/>
              <a:t>Taylor expand the left-hand side:</a:t>
            </a:r>
          </a:p>
          <a:p>
            <a:endParaRPr lang="en-US" sz="32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15" y="365124"/>
            <a:ext cx="2829226" cy="6888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193" y="1863453"/>
            <a:ext cx="2649583" cy="7727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8075" y="3641283"/>
            <a:ext cx="7898265" cy="252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7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1" y="365125"/>
            <a:ext cx="7759337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MEMS membrane problem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36023" y="1251977"/>
            <a:ext cx="10517777" cy="44695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Return to MEMS membrane PDE:</a:t>
            </a:r>
          </a:p>
          <a:p>
            <a:endParaRPr lang="en-US" sz="3200" dirty="0" smtClean="0"/>
          </a:p>
          <a:p>
            <a:endParaRPr lang="en-US" sz="3200" dirty="0"/>
          </a:p>
          <a:p>
            <a:r>
              <a:rPr lang="en-US" sz="3200" dirty="0" smtClean="0"/>
              <a:t>Taylor expand the left-hand side:</a:t>
            </a:r>
          </a:p>
          <a:p>
            <a:endParaRPr lang="en-US" sz="32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15" y="365124"/>
            <a:ext cx="2829226" cy="6888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193" y="1863453"/>
            <a:ext cx="2649583" cy="7727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8075" y="3641283"/>
            <a:ext cx="7898265" cy="252438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400203" y="4599529"/>
            <a:ext cx="979714" cy="36926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943012" y="4336870"/>
            <a:ext cx="1841068" cy="88490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5773783" y="6193847"/>
            <a:ext cx="237744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52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1" y="365125"/>
            <a:ext cx="7759337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MEMS membrane problem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/>
              <p:cNvSpPr txBox="1">
                <a:spLocks/>
              </p:cNvSpPr>
              <p:nvPr/>
            </p:nvSpPr>
            <p:spPr>
              <a:xfrm>
                <a:off x="836023" y="1251977"/>
                <a:ext cx="10517777" cy="54884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200" dirty="0" smtClean="0"/>
                  <a:t>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3200" dirty="0" smtClean="0"/>
                  <a:t> term is discretized as we have discussed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</m:oMath>
                </a14:m>
                <a:r>
                  <a:rPr lang="en-US" sz="32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</m:oMath>
                </a14:m>
                <a:r>
                  <a:rPr lang="en-US" sz="3200" dirty="0" smtClean="0"/>
                  <a:t> ; the result is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𝑳𝒗</m:t>
                    </m:r>
                  </m:oMath>
                </a14:m>
                <a:r>
                  <a:rPr lang="en-US" sz="3200" dirty="0" smtClean="0"/>
                  <a:t> with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i="0" dirty="0" err="1" smtClean="0">
                          <a:latin typeface="Cambria Math" panose="02040503050406030204" pitchFamily="18" charset="0"/>
                        </a:rPr>
                        <m:t>vec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200" i="0" dirty="0" err="1" smtClean="0">
                          <a:latin typeface="Cambria Math" panose="02040503050406030204" pitchFamily="18" charset="0"/>
                        </a:rPr>
                        <m:t>mtx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)) </m:t>
                      </m:r>
                    </m:oMath>
                  </m:oMathPara>
                </a14:m>
                <a:endParaRPr lang="en-US" sz="32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</m:t>
                      </m:r>
                      <m:r>
                        <a:rPr lang="en-US" sz="3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⨂</m:t>
                          </m:r>
                          <m:sSub>
                            <m:sSub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e>
                      </m:d>
                      <m:r>
                        <a:rPr lang="en-US" sz="3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en-US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⨂</m:t>
                          </m:r>
                          <m:sSub>
                            <m:sSub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/>
              </a:p>
              <a:p>
                <a:r>
                  <a:rPr lang="en-US" sz="3200" dirty="0" smtClean="0"/>
                  <a:t>The other term is               , leading to, on the grid,              . </a:t>
                </a:r>
              </a:p>
              <a:p>
                <a:r>
                  <a:rPr lang="en-US" sz="3200" dirty="0" smtClean="0"/>
                  <a:t>In matrix form, this is</a:t>
                </a:r>
              </a:p>
              <a:p>
                <a:endParaRPr lang="en-US" sz="3200" dirty="0"/>
              </a:p>
              <a:p>
                <a:r>
                  <a:rPr lang="en-US" sz="3200" dirty="0" smtClean="0"/>
                  <a:t>Thus,</a:t>
                </a:r>
              </a:p>
              <a:p>
                <a:endParaRPr lang="en-US" sz="3200" dirty="0" smtClean="0"/>
              </a:p>
            </p:txBody>
          </p:sp>
        </mc:Choice>
        <mc:Fallback xmlns="">
          <p:sp>
            <p:nvSpPr>
              <p:cNvPr id="1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023" y="1251977"/>
                <a:ext cx="10517777" cy="5488457"/>
              </a:xfrm>
              <a:prstGeom prst="rect">
                <a:avLst/>
              </a:prstGeom>
              <a:blipFill>
                <a:blip r:embed="rId2"/>
                <a:stretch>
                  <a:fillRect l="-1333" t="-2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15" y="365124"/>
            <a:ext cx="2829226" cy="6888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8130" y="3245256"/>
            <a:ext cx="1280704" cy="5729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7437" y="3248646"/>
            <a:ext cx="996724" cy="5695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2929" y="4215887"/>
            <a:ext cx="2947035" cy="9616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2881" y="5509199"/>
            <a:ext cx="5133839" cy="8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3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39" y="143059"/>
            <a:ext cx="10186851" cy="457834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Implementation: Function 13.4.1 (</a:t>
            </a:r>
            <a:r>
              <a:rPr lang="en-US" dirty="0" err="1" smtClean="0">
                <a:solidFill>
                  <a:srgbClr val="0070C0"/>
                </a:solidFill>
              </a:rPr>
              <a:t>newtonpde</a:t>
            </a:r>
            <a:r>
              <a:rPr lang="en-US" dirty="0" smtClean="0">
                <a:solidFill>
                  <a:srgbClr val="0070C0"/>
                </a:solidFill>
              </a:rPr>
              <a:t>)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" y="744584"/>
            <a:ext cx="8802190" cy="606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9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08" y="80963"/>
            <a:ext cx="7331257" cy="677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4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1" y="365125"/>
            <a:ext cx="7759337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MEMS membrane problem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/>
              <p:cNvSpPr txBox="1">
                <a:spLocks/>
              </p:cNvSpPr>
              <p:nvPr/>
            </p:nvSpPr>
            <p:spPr>
              <a:xfrm>
                <a:off x="836023" y="1251977"/>
                <a:ext cx="10517777" cy="54884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200" dirty="0" smtClean="0"/>
                  <a:t>The Jacobian for the MEMS membrane problem was</a:t>
                </a:r>
                <a:endParaRPr lang="en-US" sz="32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</m:t>
                      </m:r>
                      <m:r>
                        <a:rPr lang="en-US" sz="3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⨂</m:t>
                          </m:r>
                          <m:sSub>
                            <m:sSub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e>
                      </m:d>
                      <m:r>
                        <a:rPr lang="en-US" sz="3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en-US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⨂</m:t>
                          </m:r>
                          <m:sSub>
                            <m:sSub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3200" dirty="0"/>
              </a:p>
              <a:p>
                <a:endParaRPr lang="en-US" sz="3200" dirty="0" smtClean="0"/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We will have to use </a:t>
                </a:r>
                <a:r>
                  <a:rPr lang="en-US" sz="3200" dirty="0" smtClean="0">
                    <a:latin typeface="Courier"/>
                  </a:rPr>
                  <a:t>rectdisc</a:t>
                </a:r>
                <a:r>
                  <a:rPr lang="en-US" sz="3200" dirty="0" smtClean="0"/>
                  <a:t> first to have the differentiation matrices available to make the Jacobian matrix</a:t>
                </a:r>
              </a:p>
              <a:p>
                <a:r>
                  <a:rPr lang="en-US" sz="3200" dirty="0" smtClean="0"/>
                  <a:t>We can pass in the function knowing that we can call </a:t>
                </a:r>
                <a:r>
                  <a:rPr lang="en-US" sz="3200" dirty="0" smtClean="0">
                    <a:latin typeface="Courier"/>
                  </a:rPr>
                  <a:t>rectdisc</a:t>
                </a:r>
                <a:r>
                  <a:rPr lang="en-US" sz="3200" dirty="0" smtClean="0"/>
                  <a:t> first</a:t>
                </a:r>
              </a:p>
            </p:txBody>
          </p:sp>
        </mc:Choice>
        <mc:Fallback xmlns="">
          <p:sp>
            <p:nvSpPr>
              <p:cNvPr id="1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023" y="1251977"/>
                <a:ext cx="10517777" cy="5488457"/>
              </a:xfrm>
              <a:prstGeom prst="rect">
                <a:avLst/>
              </a:prstGeom>
              <a:blipFill>
                <a:blip r:embed="rId2"/>
                <a:stretch>
                  <a:fillRect l="-1333" t="-2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395" y="2439428"/>
            <a:ext cx="5133839" cy="8995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02" y="365125"/>
            <a:ext cx="3048699" cy="62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3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Functions on grids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52512" y="1053981"/>
                <a:ext cx="10515600" cy="5464385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The double indexing of the grid in 2D can be readily linked o matrices</a:t>
                </a:r>
              </a:p>
              <a:p>
                <a:r>
                  <a:rPr lang="en-US" sz="3200" dirty="0" smtClean="0"/>
                  <a:t>Let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 be defined on the rectangle</a:t>
                </a:r>
              </a:p>
              <a:p>
                <a:r>
                  <a:rPr lang="en-US" sz="3200" dirty="0" smtClean="0"/>
                  <a:t>Given the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, there is a corresponding</a:t>
                </a:r>
              </a:p>
              <a:p>
                <a:pPr marL="0" indent="0">
                  <a:buNone/>
                </a:pPr>
                <a:r>
                  <a:rPr lang="en-US" sz="3200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+1)×(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+1) </m:t>
                    </m:r>
                  </m:oMath>
                </a14:m>
                <a:r>
                  <a:rPr lang="en-US" sz="3200" dirty="0" smtClean="0"/>
                  <a:t>matrix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sz="3200" dirty="0" smtClean="0"/>
                  <a:t> defined by collecting the values of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3200" dirty="0" smtClean="0"/>
                  <a:t> at the grid points</a:t>
                </a:r>
              </a:p>
              <a:p>
                <a:r>
                  <a:rPr lang="en-US" sz="3200" dirty="0" smtClean="0"/>
                  <a:t>We denote this matrix as </a:t>
                </a:r>
              </a:p>
              <a:p>
                <a:endParaRPr lang="en-US" sz="320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2512" y="1053981"/>
                <a:ext cx="10515600" cy="5464385"/>
              </a:xfrm>
              <a:blipFill>
                <a:blip r:embed="rId2"/>
                <a:stretch>
                  <a:fillRect l="-1449" t="-2344" r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141" y="4859383"/>
            <a:ext cx="5058694" cy="10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78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1" y="365125"/>
            <a:ext cx="7759337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MEMS membrane problem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36023" y="1251977"/>
            <a:ext cx="10517777" cy="54884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Set the parameter, and define the PDE and Jacobian</a:t>
            </a:r>
            <a:endParaRPr lang="en-US" sz="3200" i="1" dirty="0" smtClean="0">
              <a:latin typeface="Cambria Math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02" y="365125"/>
            <a:ext cx="3048699" cy="6264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23" y="2142716"/>
            <a:ext cx="8250108" cy="253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7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1" y="195308"/>
            <a:ext cx="7759337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MEMS membrane problem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804366" y="1251977"/>
            <a:ext cx="2549434" cy="54884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Solve</a:t>
            </a:r>
          </a:p>
          <a:p>
            <a:r>
              <a:rPr lang="en-US" sz="3200" dirty="0"/>
              <a:t>R</a:t>
            </a:r>
            <a:r>
              <a:rPr lang="en-US" sz="3200" dirty="0" smtClean="0"/>
              <a:t>esiduals show rapid convergence here</a:t>
            </a:r>
          </a:p>
          <a:p>
            <a:endParaRPr lang="en-US" sz="3200" dirty="0" smtClean="0"/>
          </a:p>
          <a:p>
            <a:endParaRPr lang="en-US" sz="3200" dirty="0"/>
          </a:p>
          <a:p>
            <a:r>
              <a:rPr lang="en-US" sz="3200" dirty="0" smtClean="0"/>
              <a:t>Plot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02" y="195308"/>
            <a:ext cx="3048699" cy="6264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36" y="884163"/>
            <a:ext cx="7986032" cy="33338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01" y="4218014"/>
            <a:ext cx="6971429" cy="259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2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1" y="365125"/>
            <a:ext cx="7759337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steady Cahn-Allen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/>
              <p:cNvSpPr txBox="1">
                <a:spLocks/>
              </p:cNvSpPr>
              <p:nvPr/>
            </p:nvSpPr>
            <p:spPr>
              <a:xfrm>
                <a:off x="836023" y="1251977"/>
                <a:ext cx="10517777" cy="54884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200" dirty="0" smtClean="0"/>
                  <a:t>The equation to solve is </a:t>
                </a:r>
              </a:p>
              <a:p>
                <a:endParaRPr lang="en-US" sz="3200" dirty="0"/>
              </a:p>
              <a:p>
                <a:r>
                  <a:rPr lang="en-US" sz="3200" dirty="0" smtClean="0"/>
                  <a:t>The domain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The boundary condition is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(5(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−1))</m:t>
                          </m:r>
                        </m:e>
                      </m:func>
                    </m:oMath>
                  </m:oMathPara>
                </a14:m>
                <a:endParaRPr lang="en-US" sz="3200" dirty="0" smtClean="0"/>
              </a:p>
              <a:p>
                <a:r>
                  <a:rPr lang="en-US" sz="3200" dirty="0" smtClean="0"/>
                  <a:t>The </a:t>
                </a:r>
                <a:r>
                  <a:rPr lang="en-US" sz="3200" dirty="0"/>
                  <a:t>Jacobian </a:t>
                </a:r>
                <a:r>
                  <a:rPr lang="en-US" sz="3200" dirty="0" smtClean="0"/>
                  <a:t>still needs L for the Laplacian operator:</a:t>
                </a:r>
                <a:endParaRPr lang="en-US" sz="3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</m:t>
                      </m:r>
                      <m:r>
                        <a:rPr lang="en-US" sz="3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⨂</m:t>
                          </m:r>
                          <m:sSub>
                            <m:sSub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e>
                      </m:d>
                      <m:r>
                        <a:rPr lang="en-US" sz="3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en-US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⨂</m:t>
                          </m:r>
                          <m:sSub>
                            <m:sSub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/>
              </a:p>
              <a:p>
                <a:r>
                  <a:rPr lang="en-US" sz="3200" dirty="0" smtClean="0"/>
                  <a:t>The Jacobian for this problem is </a:t>
                </a:r>
                <a:endParaRPr lang="en-US" sz="32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𝑱</m:t>
                      </m:r>
                      <m:r>
                        <a:rPr lang="en-US" sz="32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US" sz="32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iag</m:t>
                      </m:r>
                      <m:d>
                        <m:d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1−3</m:t>
                          </m:r>
                          <m:sSubSup>
                            <m:sSubSupPr>
                              <m:ctrlPr>
                                <a:rPr lang="en-US" sz="32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32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</m:t>
                      </m:r>
                    </m:oMath>
                  </m:oMathPara>
                </a14:m>
                <a:endParaRPr lang="en-US" sz="3200" b="1" i="1" dirty="0" smtClean="0"/>
              </a:p>
              <a:p>
                <a:r>
                  <a:rPr lang="en-US" sz="3200" dirty="0" smtClean="0"/>
                  <a:t>Now we can proceed similarly</a:t>
                </a:r>
              </a:p>
            </p:txBody>
          </p:sp>
        </mc:Choice>
        <mc:Fallback xmlns="">
          <p:sp>
            <p:nvSpPr>
              <p:cNvPr id="1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023" y="1251977"/>
                <a:ext cx="10517777" cy="5488457"/>
              </a:xfrm>
              <a:prstGeom prst="rect">
                <a:avLst/>
              </a:prstGeom>
              <a:blipFill>
                <a:blip r:embed="rId2"/>
                <a:stretch>
                  <a:fillRect l="-1333" t="-2331" b="-1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22" y="404313"/>
            <a:ext cx="2838645" cy="575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9856" y="1578548"/>
            <a:ext cx="4017073" cy="57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09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1" y="365125"/>
            <a:ext cx="7759337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steady Cahn-Allen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22" y="404313"/>
            <a:ext cx="2838645" cy="5754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22" y="1190624"/>
            <a:ext cx="8132100" cy="21926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022" y="3594189"/>
            <a:ext cx="8825384" cy="99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4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4356" y="151054"/>
            <a:ext cx="7759337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steady Cahn-Allen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22" y="151054"/>
            <a:ext cx="2838645" cy="575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22" y="839908"/>
            <a:ext cx="7001692" cy="593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4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1" y="365125"/>
            <a:ext cx="7759337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steady advection-diffusion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/>
              <p:cNvSpPr txBox="1">
                <a:spLocks/>
              </p:cNvSpPr>
              <p:nvPr/>
            </p:nvSpPr>
            <p:spPr>
              <a:xfrm>
                <a:off x="836023" y="1251977"/>
                <a:ext cx="10517777" cy="54884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200" dirty="0" smtClean="0"/>
                  <a:t>The equation to solve is </a:t>
                </a:r>
              </a:p>
              <a:p>
                <a:endParaRPr lang="en-US" sz="3200" dirty="0"/>
              </a:p>
              <a:p>
                <a:r>
                  <a:rPr lang="en-US" sz="3200" dirty="0" smtClean="0"/>
                  <a:t>The domain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</m:e>
                      <m:sup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200" dirty="0" smtClean="0"/>
                  <a:t>, with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3200" dirty="0" smtClean="0"/>
                  <a:t> around the boundary</a:t>
                </a:r>
              </a:p>
              <a:p>
                <a:r>
                  <a:rPr lang="en-US" sz="3200" dirty="0" smtClean="0"/>
                  <a:t>The </a:t>
                </a:r>
                <a:r>
                  <a:rPr lang="en-US" sz="3200" dirty="0"/>
                  <a:t>Jacobian </a:t>
                </a:r>
                <a:r>
                  <a:rPr lang="en-US" sz="3200" dirty="0" smtClean="0"/>
                  <a:t>still needs L for the Laplacian operator:</a:t>
                </a:r>
                <a:endParaRPr lang="en-US" sz="3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</m:t>
                      </m:r>
                      <m:r>
                        <a:rPr lang="en-US" sz="3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⨂</m:t>
                          </m:r>
                          <m:sSub>
                            <m:sSub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e>
                      </m:d>
                      <m:r>
                        <a:rPr lang="en-US" sz="3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en-US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⨂</m:t>
                          </m:r>
                          <m:sSub>
                            <m:sSub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/>
              </a:p>
              <a:p>
                <a:r>
                  <a:rPr lang="en-US" sz="3200" dirty="0" smtClean="0"/>
                  <a:t>The Jacobian for this problem is </a:t>
                </a:r>
                <a:endParaRPr lang="en-US" sz="32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𝑱</m:t>
                      </m:r>
                      <m:r>
                        <a:rPr lang="en-US" sz="32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⨂</m:t>
                          </m:r>
                          <m:sSub>
                            <m:sSub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32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</m:t>
                      </m:r>
                    </m:oMath>
                  </m:oMathPara>
                </a14:m>
                <a:endParaRPr lang="en-US" sz="3200" b="1" i="1" dirty="0" smtClean="0"/>
              </a:p>
              <a:p>
                <a:r>
                  <a:rPr lang="en-US" sz="3200" dirty="0" smtClean="0"/>
                  <a:t>Note that the constant term doesn’t show up in the Jacobian</a:t>
                </a:r>
              </a:p>
              <a:p>
                <a:r>
                  <a:rPr lang="en-US" sz="3200" dirty="0" smtClean="0"/>
                  <a:t>Now we can proceed similarly</a:t>
                </a:r>
              </a:p>
            </p:txBody>
          </p:sp>
        </mc:Choice>
        <mc:Fallback xmlns="">
          <p:sp>
            <p:nvSpPr>
              <p:cNvPr id="1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023" y="1251977"/>
                <a:ext cx="10517777" cy="5488457"/>
              </a:xfrm>
              <a:prstGeom prst="rect">
                <a:avLst/>
              </a:prstGeom>
              <a:blipFill>
                <a:blip r:embed="rId2"/>
                <a:stretch>
                  <a:fillRect l="-1333" t="-2331" r="-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23" y="365125"/>
            <a:ext cx="2733510" cy="5884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9269" y="1396538"/>
            <a:ext cx="3855177" cy="65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1" y="365125"/>
            <a:ext cx="7759337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steady advection-diffusion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569234" y="1251977"/>
            <a:ext cx="2784566" cy="54884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Set up PDE/Jacobian function</a:t>
            </a:r>
          </a:p>
          <a:p>
            <a:r>
              <a:rPr lang="en-US" sz="3200" dirty="0" err="1" smtClean="0"/>
              <a:t>Solve+plot</a:t>
            </a:r>
            <a:endParaRPr lang="en-US" sz="3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23" y="365125"/>
            <a:ext cx="2733510" cy="5884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22" y="1155382"/>
            <a:ext cx="7567737" cy="1849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022" y="3600237"/>
            <a:ext cx="8642194" cy="95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5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1" y="365125"/>
            <a:ext cx="7759337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steady advection-diffusion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36023" y="3370217"/>
            <a:ext cx="6113417" cy="2978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Advection makes solution “pile up” at right side</a:t>
            </a:r>
          </a:p>
          <a:p>
            <a:r>
              <a:rPr lang="en-US" sz="3200" dirty="0" smtClean="0"/>
              <a:t>Advection and diffusion balance each other here</a:t>
            </a:r>
          </a:p>
          <a:p>
            <a:r>
              <a:rPr lang="en-US" sz="3200" dirty="0" smtClean="0"/>
              <a:t>Source term prevents flattening of solution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23" y="365125"/>
            <a:ext cx="2733510" cy="5884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23" y="1251977"/>
            <a:ext cx="4434338" cy="2118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319" y="1251977"/>
            <a:ext cx="4530499" cy="465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2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3360" y="365126"/>
            <a:ext cx="7330440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function on 2D grid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40971" y="1463040"/>
                <a:ext cx="10816046" cy="2272938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[0,2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dirty="0" smtClean="0"/>
                  <a:t>, divide into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3200" dirty="0" smtClean="0"/>
                  <a:t> equally sized subintervals</a:t>
                </a:r>
              </a:p>
              <a:p>
                <a:r>
                  <a:rPr lang="en-US" sz="3200" dirty="0" smtClean="0"/>
                  <a:t>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[1,3]</m:t>
                    </m:r>
                  </m:oMath>
                </a14:m>
                <a:r>
                  <a:rPr lang="en-US" sz="3200" dirty="0" smtClean="0"/>
                  <a:t>, divide into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3200" dirty="0" smtClean="0"/>
                  <a:t> equally sized subintervals</a:t>
                </a:r>
              </a:p>
              <a:p>
                <a:r>
                  <a:rPr lang="en-US" sz="3200" dirty="0" smtClean="0"/>
                  <a:t>The grid in the rectangle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0,2</m:t>
                        </m:r>
                        <m:r>
                          <a:rPr lang="en-US" sz="3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32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1,3</m:t>
                        </m:r>
                      </m:e>
                    </m:d>
                  </m:oMath>
                </a14:m>
                <a:r>
                  <a:rPr lang="en-US" sz="3200" dirty="0" smtClean="0"/>
                  <a:t> is given by all 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=0,1,2,3,4, 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=0,1,2</m:t>
                    </m:r>
                  </m:oMath>
                </a14:m>
                <a:endParaRPr lang="en-US" sz="3200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3200" dirty="0" smtClean="0"/>
                  <a:t> </a:t>
                </a:r>
              </a:p>
              <a:p>
                <a:endParaRPr lang="en-US" sz="3200" dirty="0" smtClean="0"/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endParaRPr lang="en-US" sz="3200" dirty="0" smtClean="0"/>
              </a:p>
              <a:p>
                <a:endParaRPr lang="en-US" sz="32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40971" y="1463040"/>
                <a:ext cx="10816046" cy="2272938"/>
              </a:xfrm>
              <a:blipFill>
                <a:blip r:embed="rId2"/>
                <a:stretch>
                  <a:fillRect l="-1297" t="-5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971" y="3644537"/>
            <a:ext cx="9718766" cy="29512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862" y="365126"/>
            <a:ext cx="2992956" cy="68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37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4571</TotalTime>
  <Words>2189</Words>
  <Application>Microsoft Office PowerPoint</Application>
  <PresentationFormat>Widescreen</PresentationFormat>
  <Paragraphs>532</Paragraphs>
  <Slides>87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4" baseType="lpstr">
      <vt:lpstr>Arial</vt:lpstr>
      <vt:lpstr>Calibri</vt:lpstr>
      <vt:lpstr>Calibri Light</vt:lpstr>
      <vt:lpstr>Cambria Math</vt:lpstr>
      <vt:lpstr>Courier</vt:lpstr>
      <vt:lpstr>Courier New</vt:lpstr>
      <vt:lpstr>Office Theme</vt:lpstr>
      <vt:lpstr>Chapter 13 Two-dimensional Problems</vt:lpstr>
      <vt:lpstr>Two dimensional problems</vt:lpstr>
      <vt:lpstr>Section 13.1 Tensor-product discretizations</vt:lpstr>
      <vt:lpstr>Tensor-product discretizations</vt:lpstr>
      <vt:lpstr>Tensor-product discretizations</vt:lpstr>
      <vt:lpstr>Tensor-product discretizations</vt:lpstr>
      <vt:lpstr>Tensor-product discretizations</vt:lpstr>
      <vt:lpstr>Functions on grids</vt:lpstr>
      <vt:lpstr>Example: function on 2D grid</vt:lpstr>
      <vt:lpstr>Functions on grids</vt:lpstr>
      <vt:lpstr>Example: Plotting on a 2D grid</vt:lpstr>
      <vt:lpstr>Example: Plotting on a 2D grid</vt:lpstr>
      <vt:lpstr>Example: Plotting on a 2D grid</vt:lpstr>
      <vt:lpstr>Example: Plotting on a 2D grid</vt:lpstr>
      <vt:lpstr>Parametrized surfaces</vt:lpstr>
      <vt:lpstr>Example: Plotting on a 2D grid</vt:lpstr>
      <vt:lpstr>Example: Plotting on a 2D grid</vt:lpstr>
      <vt:lpstr>Example: Plotting on a 2D grid</vt:lpstr>
      <vt:lpstr>Example: Plotting on a 2D grid</vt:lpstr>
      <vt:lpstr>Partial derivatives</vt:lpstr>
      <vt:lpstr>Partial derivatives</vt:lpstr>
      <vt:lpstr>Partial derivatives: details to keep in mind</vt:lpstr>
      <vt:lpstr>Example: Partial derivatives, 2D</vt:lpstr>
      <vt:lpstr>Example: Partial derivatives, 2D</vt:lpstr>
      <vt:lpstr>Example: Partial derivatives, 2D</vt:lpstr>
      <vt:lpstr>Section 13.2 2D diffusion and advection</vt:lpstr>
      <vt:lpstr>2D advection-diffusion problems</vt:lpstr>
      <vt:lpstr>Matrix and vector shapes</vt:lpstr>
      <vt:lpstr>Example: reshaping  </vt:lpstr>
      <vt:lpstr>Grid functions and reshaping</vt:lpstr>
      <vt:lpstr>Example: reshaping  </vt:lpstr>
      <vt:lpstr>Example: reshaping  </vt:lpstr>
      <vt:lpstr>Example: reshaping  </vt:lpstr>
      <vt:lpstr>Boundary conditions</vt:lpstr>
      <vt:lpstr>PowerPoint Presentation</vt:lpstr>
      <vt:lpstr>Example: advection-diffusion prob  </vt:lpstr>
      <vt:lpstr>Example: advection-diffusion prob  </vt:lpstr>
      <vt:lpstr>Example: advection-diffusion prob  </vt:lpstr>
      <vt:lpstr>Boundary conditions for wave equation</vt:lpstr>
      <vt:lpstr>Example: wave equation with BCs</vt:lpstr>
      <vt:lpstr>Example: wave equation with BCs</vt:lpstr>
      <vt:lpstr>Example: wave equation with BCs</vt:lpstr>
      <vt:lpstr>Example: wave equation with BCs</vt:lpstr>
      <vt:lpstr>Example: wave equation with BCs</vt:lpstr>
      <vt:lpstr>Section 13.3 Laplace and Poisson equations</vt:lpstr>
      <vt:lpstr>Laplace and Poisson equations</vt:lpstr>
      <vt:lpstr>Laplace and Poisson equations</vt:lpstr>
      <vt:lpstr>Discretizing the Poisson equation</vt:lpstr>
      <vt:lpstr>Sylvester equation</vt:lpstr>
      <vt:lpstr>Kronecker products</vt:lpstr>
      <vt:lpstr>Example: Kronecker products</vt:lpstr>
      <vt:lpstr>Example: Kronecker products</vt:lpstr>
      <vt:lpstr>Kronecker products</vt:lpstr>
      <vt:lpstr>Poisson as a linear system</vt:lpstr>
      <vt:lpstr>Poisson as a linear system</vt:lpstr>
      <vt:lpstr>Poisson as a linear system</vt:lpstr>
      <vt:lpstr>Poisson as a linear system</vt:lpstr>
      <vt:lpstr>Example: Poisson eqn solution</vt:lpstr>
      <vt:lpstr>Example: Poisson eqn solution</vt:lpstr>
      <vt:lpstr>Example: Poisson eqn solution</vt:lpstr>
      <vt:lpstr>Example: Poisson eqn solution</vt:lpstr>
      <vt:lpstr>Implementation in a function</vt:lpstr>
      <vt:lpstr>PowerPoint Presentation</vt:lpstr>
      <vt:lpstr>Example: Poisson eqn solution</vt:lpstr>
      <vt:lpstr>Example: Poisson eqn solution</vt:lpstr>
      <vt:lpstr>Example: Poisson eqn solution</vt:lpstr>
      <vt:lpstr>Accuracy and computational cost</vt:lpstr>
      <vt:lpstr>Section 13.4 Nonlinear elliptic problems</vt:lpstr>
      <vt:lpstr>Nonlinear elliptic equations</vt:lpstr>
      <vt:lpstr>Nonlinear elliptic equations</vt:lpstr>
      <vt:lpstr>Nonlinear elliptic equations</vt:lpstr>
      <vt:lpstr>Finding the Jacobian</vt:lpstr>
      <vt:lpstr>Finding the Jacobian</vt:lpstr>
      <vt:lpstr>Example: MEMS membrane problem</vt:lpstr>
      <vt:lpstr>Example: MEMS membrane problem</vt:lpstr>
      <vt:lpstr>Example: MEMS membrane problem</vt:lpstr>
      <vt:lpstr>Implementation: Function 13.4.1 (newtonpde)</vt:lpstr>
      <vt:lpstr>PowerPoint Presentation</vt:lpstr>
      <vt:lpstr>Example: MEMS membrane problem</vt:lpstr>
      <vt:lpstr>Example: MEMS membrane problem</vt:lpstr>
      <vt:lpstr>Example: MEMS membrane problem</vt:lpstr>
      <vt:lpstr>Example: steady Cahn-Allen</vt:lpstr>
      <vt:lpstr>Example: steady Cahn-Allen</vt:lpstr>
      <vt:lpstr>Example: steady Cahn-Allen</vt:lpstr>
      <vt:lpstr>Example: steady advection-diffusion</vt:lpstr>
      <vt:lpstr>Example: steady advection-diffusion</vt:lpstr>
      <vt:lpstr>Example: steady advection-diffusion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13 Two-dimensional Problems</dc:title>
  <dc:creator>Richard J. Braun</dc:creator>
  <cp:lastModifiedBy>Richard J. Braun</cp:lastModifiedBy>
  <cp:revision>90</cp:revision>
  <cp:lastPrinted>2018-05-02T03:04:41Z</cp:lastPrinted>
  <dcterms:created xsi:type="dcterms:W3CDTF">2018-04-30T03:11:40Z</dcterms:created>
  <dcterms:modified xsi:type="dcterms:W3CDTF">2018-05-15T23:32:21Z</dcterms:modified>
</cp:coreProperties>
</file>